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6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land, Devon Joseph" userId="5c27645f-8f8b-44e4-9cdd-f6995c53d1eb" providerId="ADAL" clId="{F2C06A8C-3153-784E-8E27-7908C1D34D51}"/>
    <pc:docChg chg="custSel modSld">
      <pc:chgData name="Boland, Devon Joseph" userId="5c27645f-8f8b-44e4-9cdd-f6995c53d1eb" providerId="ADAL" clId="{F2C06A8C-3153-784E-8E27-7908C1D34D51}" dt="2024-01-22T02:24:16.583" v="18" actId="1076"/>
      <pc:docMkLst>
        <pc:docMk/>
      </pc:docMkLst>
      <pc:sldChg chg="delSp modSp mod">
        <pc:chgData name="Boland, Devon Joseph" userId="5c27645f-8f8b-44e4-9cdd-f6995c53d1eb" providerId="ADAL" clId="{F2C06A8C-3153-784E-8E27-7908C1D34D51}" dt="2024-01-22T02:22:57.598" v="12" actId="478"/>
        <pc:sldMkLst>
          <pc:docMk/>
          <pc:sldMk cId="0" sldId="256"/>
        </pc:sldMkLst>
        <pc:grpChg chg="del">
          <ac:chgData name="Boland, Devon Joseph" userId="5c27645f-8f8b-44e4-9cdd-f6995c53d1eb" providerId="ADAL" clId="{F2C06A8C-3153-784E-8E27-7908C1D34D51}" dt="2024-01-22T02:19:28.294" v="0" actId="478"/>
          <ac:grpSpMkLst>
            <pc:docMk/>
            <pc:sldMk cId="0" sldId="256"/>
            <ac:grpSpMk id="150" creationId="{00000000-0000-0000-0000-000000000000}"/>
          </ac:grpSpMkLst>
        </pc:grpChg>
        <pc:picChg chg="del topLvl">
          <ac:chgData name="Boland, Devon Joseph" userId="5c27645f-8f8b-44e4-9cdd-f6995c53d1eb" providerId="ADAL" clId="{F2C06A8C-3153-784E-8E27-7908C1D34D51}" dt="2024-01-22T02:19:30.226" v="1" actId="478"/>
          <ac:picMkLst>
            <pc:docMk/>
            <pc:sldMk cId="0" sldId="256"/>
            <ac:picMk id="148" creationId="{00000000-0000-0000-0000-000000000000}"/>
          </ac:picMkLst>
        </pc:picChg>
        <pc:picChg chg="del topLvl">
          <ac:chgData name="Boland, Devon Joseph" userId="5c27645f-8f8b-44e4-9cdd-f6995c53d1eb" providerId="ADAL" clId="{F2C06A8C-3153-784E-8E27-7908C1D34D51}" dt="2024-01-22T02:19:28.294" v="0" actId="478"/>
          <ac:picMkLst>
            <pc:docMk/>
            <pc:sldMk cId="0" sldId="256"/>
            <ac:picMk id="149" creationId="{00000000-0000-0000-0000-000000000000}"/>
          </ac:picMkLst>
        </pc:picChg>
        <pc:picChg chg="del mod">
          <ac:chgData name="Boland, Devon Joseph" userId="5c27645f-8f8b-44e4-9cdd-f6995c53d1eb" providerId="ADAL" clId="{F2C06A8C-3153-784E-8E27-7908C1D34D51}" dt="2024-01-22T02:22:57.598" v="12" actId="478"/>
          <ac:picMkLst>
            <pc:docMk/>
            <pc:sldMk cId="0" sldId="256"/>
            <ac:picMk id="151" creationId="{00000000-0000-0000-0000-000000000000}"/>
          </ac:picMkLst>
        </pc:picChg>
      </pc:sldChg>
      <pc:sldChg chg="delSp modSp mod delAnim">
        <pc:chgData name="Boland, Devon Joseph" userId="5c27645f-8f8b-44e4-9cdd-f6995c53d1eb" providerId="ADAL" clId="{F2C06A8C-3153-784E-8E27-7908C1D34D51}" dt="2024-01-22T02:20:14.621" v="6" actId="1076"/>
        <pc:sldMkLst>
          <pc:docMk/>
          <pc:sldMk cId="0" sldId="261"/>
        </pc:sldMkLst>
        <pc:spChg chg="mod">
          <ac:chgData name="Boland, Devon Joseph" userId="5c27645f-8f8b-44e4-9cdd-f6995c53d1eb" providerId="ADAL" clId="{F2C06A8C-3153-784E-8E27-7908C1D34D51}" dt="2024-01-22T02:20:09.788" v="4" actId="1076"/>
          <ac:spMkLst>
            <pc:docMk/>
            <pc:sldMk cId="0" sldId="261"/>
            <ac:spMk id="224" creationId="{00000000-0000-0000-0000-000000000000}"/>
          </ac:spMkLst>
        </pc:spChg>
        <pc:grpChg chg="mod">
          <ac:chgData name="Boland, Devon Joseph" userId="5c27645f-8f8b-44e4-9cdd-f6995c53d1eb" providerId="ADAL" clId="{F2C06A8C-3153-784E-8E27-7908C1D34D51}" dt="2024-01-22T02:20:14.621" v="6" actId="1076"/>
          <ac:grpSpMkLst>
            <pc:docMk/>
            <pc:sldMk cId="0" sldId="261"/>
            <ac:grpSpMk id="228" creationId="{00000000-0000-0000-0000-000000000000}"/>
          </ac:grpSpMkLst>
        </pc:grpChg>
        <pc:picChg chg="del">
          <ac:chgData name="Boland, Devon Joseph" userId="5c27645f-8f8b-44e4-9cdd-f6995c53d1eb" providerId="ADAL" clId="{F2C06A8C-3153-784E-8E27-7908C1D34D51}" dt="2024-01-22T02:20:06.791" v="3" actId="478"/>
          <ac:picMkLst>
            <pc:docMk/>
            <pc:sldMk cId="0" sldId="261"/>
            <ac:picMk id="225" creationId="{00000000-0000-0000-0000-000000000000}"/>
          </ac:picMkLst>
        </pc:picChg>
      </pc:sldChg>
      <pc:sldChg chg="delSp modSp mod">
        <pc:chgData name="Boland, Devon Joseph" userId="5c27645f-8f8b-44e4-9cdd-f6995c53d1eb" providerId="ADAL" clId="{F2C06A8C-3153-784E-8E27-7908C1D34D51}" dt="2024-01-22T02:24:16.583" v="18" actId="1076"/>
        <pc:sldMkLst>
          <pc:docMk/>
          <pc:sldMk cId="0" sldId="267"/>
        </pc:sldMkLst>
        <pc:spChg chg="mod">
          <ac:chgData name="Boland, Devon Joseph" userId="5c27645f-8f8b-44e4-9cdd-f6995c53d1eb" providerId="ADAL" clId="{F2C06A8C-3153-784E-8E27-7908C1D34D51}" dt="2024-01-22T02:24:14.533" v="17" actId="1076"/>
          <ac:spMkLst>
            <pc:docMk/>
            <pc:sldMk cId="0" sldId="267"/>
            <ac:spMk id="295" creationId="{00000000-0000-0000-0000-000000000000}"/>
          </ac:spMkLst>
        </pc:spChg>
        <pc:spChg chg="mod">
          <ac:chgData name="Boland, Devon Joseph" userId="5c27645f-8f8b-44e4-9cdd-f6995c53d1eb" providerId="ADAL" clId="{F2C06A8C-3153-784E-8E27-7908C1D34D51}" dt="2024-01-22T02:24:11.517" v="16" actId="1076"/>
          <ac:spMkLst>
            <pc:docMk/>
            <pc:sldMk cId="0" sldId="267"/>
            <ac:spMk id="296" creationId="{00000000-0000-0000-0000-000000000000}"/>
          </ac:spMkLst>
        </pc:spChg>
        <pc:picChg chg="mod">
          <ac:chgData name="Boland, Devon Joseph" userId="5c27645f-8f8b-44e4-9cdd-f6995c53d1eb" providerId="ADAL" clId="{F2C06A8C-3153-784E-8E27-7908C1D34D51}" dt="2024-01-22T02:24:16.583" v="18" actId="1076"/>
          <ac:picMkLst>
            <pc:docMk/>
            <pc:sldMk cId="0" sldId="267"/>
            <ac:picMk id="293" creationId="{00000000-0000-0000-0000-000000000000}"/>
          </ac:picMkLst>
        </pc:picChg>
        <pc:picChg chg="mod">
          <ac:chgData name="Boland, Devon Joseph" userId="5c27645f-8f8b-44e4-9cdd-f6995c53d1eb" providerId="ADAL" clId="{F2C06A8C-3153-784E-8E27-7908C1D34D51}" dt="2024-01-22T02:24:08.817" v="15" actId="1076"/>
          <ac:picMkLst>
            <pc:docMk/>
            <pc:sldMk cId="0" sldId="267"/>
            <ac:picMk id="294" creationId="{00000000-0000-0000-0000-000000000000}"/>
          </ac:picMkLst>
        </pc:picChg>
        <pc:picChg chg="del">
          <ac:chgData name="Boland, Devon Joseph" userId="5c27645f-8f8b-44e4-9cdd-f6995c53d1eb" providerId="ADAL" clId="{F2C06A8C-3153-784E-8E27-7908C1D34D51}" dt="2024-01-22T02:24:03.413" v="13" actId="478"/>
          <ac:picMkLst>
            <pc:docMk/>
            <pc:sldMk cId="0" sldId="267"/>
            <ac:picMk id="301" creationId="{00000000-0000-0000-0000-000000000000}"/>
          </ac:picMkLst>
        </pc:picChg>
        <pc:picChg chg="del">
          <ac:chgData name="Boland, Devon Joseph" userId="5c27645f-8f8b-44e4-9cdd-f6995c53d1eb" providerId="ADAL" clId="{F2C06A8C-3153-784E-8E27-7908C1D34D51}" dt="2024-01-22T02:24:04.452" v="14" actId="478"/>
          <ac:picMkLst>
            <pc:docMk/>
            <pc:sldMk cId="0" sldId="267"/>
            <ac:picMk id="302" creationId="{00000000-0000-0000-0000-000000000000}"/>
          </ac:picMkLst>
        </pc:picChg>
      </pc:sldChg>
      <pc:sldChg chg="delSp modSp mod delAnim">
        <pc:chgData name="Boland, Devon Joseph" userId="5c27645f-8f8b-44e4-9cdd-f6995c53d1eb" providerId="ADAL" clId="{F2C06A8C-3153-784E-8E27-7908C1D34D51}" dt="2024-01-22T02:21:33.137" v="11" actId="1076"/>
        <pc:sldMkLst>
          <pc:docMk/>
          <pc:sldMk cId="0" sldId="269"/>
        </pc:sldMkLst>
        <pc:spChg chg="del mod">
          <ac:chgData name="Boland, Devon Joseph" userId="5c27645f-8f8b-44e4-9cdd-f6995c53d1eb" providerId="ADAL" clId="{F2C06A8C-3153-784E-8E27-7908C1D34D51}" dt="2024-01-22T02:21:28.965" v="10" actId="478"/>
          <ac:spMkLst>
            <pc:docMk/>
            <pc:sldMk cId="0" sldId="269"/>
            <ac:spMk id="3" creationId="{9B0DCEA6-112B-EF07-63BA-06A3CBED7A2D}"/>
          </ac:spMkLst>
        </pc:spChg>
        <pc:spChg chg="mod">
          <ac:chgData name="Boland, Devon Joseph" userId="5c27645f-8f8b-44e4-9cdd-f6995c53d1eb" providerId="ADAL" clId="{F2C06A8C-3153-784E-8E27-7908C1D34D51}" dt="2024-01-22T02:21:33.137" v="11" actId="1076"/>
          <ac:spMkLst>
            <pc:docMk/>
            <pc:sldMk cId="0" sldId="269"/>
            <ac:spMk id="347" creationId="{00000000-0000-0000-0000-000000000000}"/>
          </ac:spMkLst>
        </pc:spChg>
        <pc:picChg chg="del mod">
          <ac:chgData name="Boland, Devon Joseph" userId="5c27645f-8f8b-44e4-9cdd-f6995c53d1eb" providerId="ADAL" clId="{F2C06A8C-3153-784E-8E27-7908C1D34D51}" dt="2024-01-22T02:21:23.804" v="8" actId="478"/>
          <ac:picMkLst>
            <pc:docMk/>
            <pc:sldMk cId="0" sldId="269"/>
            <ac:picMk id="326" creationId="{00000000-0000-0000-0000-000000000000}"/>
          </ac:picMkLst>
        </pc:picChg>
      </pc:sldChg>
    </pc:docChg>
  </pc:docChgLst>
</pc:chgInfo>
</file>

<file path=ppt/media/image1.tif>
</file>

<file path=ppt/media/image10.tif>
</file>

<file path=ppt/media/image11.png>
</file>

<file path=ppt/media/image12.tif>
</file>

<file path=ppt/media/image13.png>
</file>

<file path=ppt/media/image14.png>
</file>

<file path=ppt/media/image15.tif>
</file>

<file path=ppt/media/image16.tif>
</file>

<file path=ppt/media/image17.tif>
</file>

<file path=ppt/media/image18.tif>
</file>

<file path=ppt/media/image19.tif>
</file>

<file path=ppt/media/image2.tif>
</file>

<file path=ppt/media/image20.tif>
</file>

<file path=ppt/media/image21.tif>
</file>

<file path=ppt/media/image22.tif>
</file>

<file path=ppt/media/image23.png>
</file>

<file path=ppt/media/image24.png>
</file>

<file path=ppt/media/image25.png>
</file>

<file path=ppt/media/image26.tif>
</file>

<file path=ppt/media/image27.tif>
</file>

<file path=ppt/media/image28.tif>
</file>

<file path=ppt/media/image29.tif>
</file>

<file path=ppt/media/image3.tif>
</file>

<file path=ppt/media/image30.tif>
</file>

<file path=ppt/media/image31.ti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tif>
</file>

<file path=ppt/media/image5.tif>
</file>

<file path=ppt/media/image6.jpeg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 sz="7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1pPr>
            <a:lvl2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2pPr>
            <a:lvl3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3pPr>
            <a:lvl4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4pPr>
            <a:lvl5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1712269" y="0"/>
            <a:ext cx="20959463" cy="1398389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xfrm>
            <a:off x="3671399" y="2604549"/>
            <a:ext cx="17041202" cy="1145401"/>
          </a:xfrm>
          <a:prstGeom prst="rect">
            <a:avLst/>
          </a:prstGeom>
        </p:spPr>
        <p:txBody>
          <a:bodyPr lIns="182849" tIns="182849" rIns="182849" bIns="182849" anchor="t"/>
          <a:lstStyle>
            <a:lvl1pPr algn="l" defTabSz="2438400">
              <a:defRPr sz="7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671399" y="4019450"/>
            <a:ext cx="17041202" cy="6832800"/>
          </a:xfrm>
          <a:prstGeom prst="rect">
            <a:avLst/>
          </a:prstGeom>
        </p:spPr>
        <p:txBody>
          <a:bodyPr lIns="182849" tIns="182849" rIns="182849" bIns="182849" anchor="t"/>
          <a:lstStyle>
            <a:lvl1pPr marL="990600" indent="-876300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●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16401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○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20973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■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25545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●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30117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○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72885" y="11067533"/>
            <a:ext cx="717431" cy="734001"/>
          </a:xfrm>
          <a:prstGeom prst="rect">
            <a:avLst/>
          </a:prstGeom>
        </p:spPr>
        <p:txBody>
          <a:bodyPr lIns="182849" tIns="182849" rIns="182849" bIns="182849" anchor="ctr"/>
          <a:lstStyle>
            <a:lvl1pPr algn="r" defTabSz="2438400">
              <a:defRPr sz="24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3012281" y="-53579"/>
            <a:ext cx="15609094" cy="1494119"/>
          </a:xfrm>
          <a:prstGeom prst="rect">
            <a:avLst/>
          </a:prstGeom>
        </p:spPr>
        <p:txBody>
          <a:bodyPr/>
          <a:lstStyle>
            <a:lvl1pPr algn="l">
              <a:defRPr sz="7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  <a:lvl2pPr>
              <a:defRPr>
                <a:latin typeface="Helvetica"/>
                <a:ea typeface="Helvetica"/>
                <a:cs typeface="Helvetica"/>
                <a:sym typeface="Helvetica"/>
              </a:defRPr>
            </a:lvl2pPr>
            <a:lvl3pPr>
              <a:defRPr>
                <a:latin typeface="Helvetica"/>
                <a:ea typeface="Helvetica"/>
                <a:cs typeface="Helvetica"/>
                <a:sym typeface="Helvetica"/>
              </a:defRPr>
            </a:lvl3pPr>
            <a:lvl4pPr>
              <a:defRPr>
                <a:latin typeface="Helvetica"/>
                <a:ea typeface="Helvetica"/>
                <a:cs typeface="Helvetica"/>
                <a:sym typeface="Helvetica"/>
              </a:defRPr>
            </a:lvl4pPr>
            <a:lvl5pPr>
              <a:defRPr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21"/>
          </p:nvPr>
        </p:nvSpPr>
        <p:spPr>
          <a:xfrm>
            <a:off x="5329062" y="406546"/>
            <a:ext cx="13716003" cy="914876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6231433" y="863203"/>
            <a:ext cx="17439681" cy="1162645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-1" y="-3442"/>
            <a:ext cx="24384001" cy="1124803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5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849762" y="13187184"/>
            <a:ext cx="466354" cy="473076"/>
          </a:xfrm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14372" y="2534642"/>
            <a:ext cx="15609095" cy="6411516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  <a:lvl2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2pPr>
            <a:lvl3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3pPr>
            <a:lvl4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4pPr>
            <a:lvl5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21"/>
          </p:nvPr>
        </p:nvSpPr>
        <p:spPr>
          <a:xfrm>
            <a:off x="8794253" y="3637358"/>
            <a:ext cx="13260587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12442031" y="7072312"/>
            <a:ext cx="8514489" cy="56792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12192000" y="1250156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91704" y="1250156"/>
            <a:ext cx="16850320" cy="112335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tif"/><Relationship Id="rId4" Type="http://schemas.openxmlformats.org/officeDocument/2006/relationships/image" Target="../media/image18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"/><Relationship Id="rId2" Type="http://schemas.openxmlformats.org/officeDocument/2006/relationships/image" Target="../media/image20.t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tif"/><Relationship Id="rId4" Type="http://schemas.openxmlformats.org/officeDocument/2006/relationships/image" Target="../media/image21.t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"/><Relationship Id="rId2" Type="http://schemas.openxmlformats.org/officeDocument/2006/relationships/image" Target="../media/image27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tif"/><Relationship Id="rId5" Type="http://schemas.openxmlformats.org/officeDocument/2006/relationships/image" Target="../media/image29.tif"/><Relationship Id="rId4" Type="http://schemas.openxmlformats.org/officeDocument/2006/relationships/hyperlink" Target="http://ISU.EDU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Introduction to AlphaFold: Bioinformatics for 3D Protein Structure Predi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AlphaFold: Bioinformatics for 3D Protein Structure Prediction</a:t>
            </a:r>
          </a:p>
        </p:txBody>
      </p:sp>
      <p:sp>
        <p:nvSpPr>
          <p:cNvPr id="147" name="Devon J. Boland…"/>
          <p:cNvSpPr txBox="1">
            <a:spLocks noGrp="1"/>
          </p:cNvSpPr>
          <p:nvPr>
            <p:ph type="subTitle" sz="quarter" idx="1"/>
          </p:nvPr>
        </p:nvSpPr>
        <p:spPr>
          <a:xfrm>
            <a:off x="4833937" y="7249814"/>
            <a:ext cx="14716126" cy="3156683"/>
          </a:xfrm>
          <a:prstGeom prst="rect">
            <a:avLst/>
          </a:prstGeom>
        </p:spPr>
        <p:txBody>
          <a:bodyPr/>
          <a:lstStyle/>
          <a:p>
            <a:r>
              <a:t>Devon J. Boland</a:t>
            </a:r>
          </a:p>
          <a:p>
            <a:r>
              <a:t>Norman Borlaug Endowed Research Scholar</a:t>
            </a:r>
          </a:p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MSA Depedency of AF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MSA Depedency of AF2</a:t>
            </a:r>
          </a:p>
        </p:txBody>
      </p:sp>
      <p:sp>
        <p:nvSpPr>
          <p:cNvPr id="2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grpSp>
        <p:nvGrpSpPr>
          <p:cNvPr id="287" name="Group"/>
          <p:cNvGrpSpPr/>
          <p:nvPr/>
        </p:nvGrpSpPr>
        <p:grpSpPr>
          <a:xfrm>
            <a:off x="-131691" y="2100348"/>
            <a:ext cx="12284005" cy="8423671"/>
            <a:chOff x="0" y="0"/>
            <a:chExt cx="12284003" cy="8423669"/>
          </a:xfrm>
        </p:grpSpPr>
        <p:pic>
          <p:nvPicPr>
            <p:cNvPr id="285" name="Screen Shot 2022-05-16 at 11.18.02.png" descr="Screen Shot 2022-05-16 at 11.18.02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12284004" cy="84236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6" name="https://docs.google.com/presentation/d/"/>
            <p:cNvSpPr/>
            <p:nvPr/>
          </p:nvSpPr>
          <p:spPr>
            <a:xfrm>
              <a:off x="9063001" y="554004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500" b="0"/>
              </a:lvl1pPr>
            </a:lstStyle>
            <a:p>
              <a:r>
                <a:t>https://docs.google.com/presentation/d/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12520262" y="2527851"/>
            <a:ext cx="11690763" cy="9066273"/>
            <a:chOff x="0" y="0"/>
            <a:chExt cx="11690762" cy="9066272"/>
          </a:xfrm>
        </p:grpSpPr>
        <p:pic>
          <p:nvPicPr>
            <p:cNvPr id="288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1690763" cy="746055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9" name="Xu, J.et. al. Proteins 2019, 87 (12), 1069-1081."/>
            <p:cNvSpPr/>
            <p:nvPr/>
          </p:nvSpPr>
          <p:spPr>
            <a:xfrm>
              <a:off x="2493851" y="779627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 defTabSz="457200">
                <a:defRPr sz="2500" b="0"/>
              </a:pPr>
              <a:r>
                <a:t>Xu, J.</a:t>
              </a:r>
              <a:r>
                <a:rPr i="1"/>
                <a:t>et. al</a:t>
              </a:r>
              <a:r>
                <a:t>. </a:t>
              </a:r>
              <a:r>
                <a:rPr i="1"/>
                <a:t>Proteins </a:t>
              </a:r>
              <a:r>
                <a:t>2019, </a:t>
              </a:r>
              <a:r>
                <a:rPr i="1"/>
                <a:t>87</a:t>
              </a:r>
              <a:r>
                <a:t> (12), 1069-1081.</a:t>
              </a:r>
            </a:p>
          </p:txBody>
        </p:sp>
      </p:grpSp>
      <p:sp>
        <p:nvSpPr>
          <p:cNvPr id="291" name="Typically MSA depth of &gt;100 sequences/residue produce a highly accurate and confident model"/>
          <p:cNvSpPr txBox="1"/>
          <p:nvPr/>
        </p:nvSpPr>
        <p:spPr>
          <a:xfrm>
            <a:off x="2987890" y="11767618"/>
            <a:ext cx="18634178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r>
              <a:t>Typically MSA depth of &gt;100 sequences/residue produce a highly accurate and confident model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9252" y="5610946"/>
            <a:ext cx="5362406" cy="53624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9147" y="5780272"/>
            <a:ext cx="5009764" cy="5009764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PDB: 8HG1"/>
          <p:cNvSpPr txBox="1"/>
          <p:nvPr/>
        </p:nvSpPr>
        <p:spPr>
          <a:xfrm>
            <a:off x="14413964" y="10519728"/>
            <a:ext cx="1966088" cy="552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700"/>
            </a:lvl1pPr>
          </a:lstStyle>
          <a:p>
            <a:r>
              <a:t>PDB: 8HG1</a:t>
            </a:r>
          </a:p>
        </p:txBody>
      </p:sp>
      <p:sp>
        <p:nvSpPr>
          <p:cNvPr id="296" name="PDB: 4QWO"/>
          <p:cNvSpPr txBox="1"/>
          <p:nvPr/>
        </p:nvSpPr>
        <p:spPr>
          <a:xfrm>
            <a:off x="20054861" y="10519727"/>
            <a:ext cx="2118335" cy="5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700"/>
            </a:lvl1pPr>
          </a:lstStyle>
          <a:p>
            <a:r>
              <a:rPr dirty="0"/>
              <a:t>PDB: 4QWO</a:t>
            </a:r>
          </a:p>
        </p:txBody>
      </p:sp>
      <p:sp>
        <p:nvSpPr>
          <p:cNvPr id="297" name="MPOX (Monkey Pox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MPOX (Monkey Pox) </a:t>
            </a:r>
          </a:p>
        </p:txBody>
      </p:sp>
      <p:sp>
        <p:nvSpPr>
          <p:cNvPr id="29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857402" y="13187184"/>
            <a:ext cx="451074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299" name="MPOX first isolated 1958…"/>
          <p:cNvSpPr txBox="1"/>
          <p:nvPr/>
        </p:nvSpPr>
        <p:spPr>
          <a:xfrm>
            <a:off x="149337" y="1315860"/>
            <a:ext cx="11986949" cy="7730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MPOX</a:t>
            </a:r>
            <a:r>
              <a:t> first isolated 1958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Copenhagen, Denmark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Started in children from a playgroup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Easily diagnosed by lesions that develop in 2-27 days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Can spread to genitalia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Can cause: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pneumonia, sepsis, and stillbirth (pregnancy)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Genome ~197kb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Contains 190 protein-encoding genes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We will predict structures for 60 of these proteins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To date only two proteins have been elucidated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MPXV polymerase holoenzyme in replicating state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Profilin-like Protein </a:t>
            </a:r>
          </a:p>
        </p:txBody>
      </p:sp>
      <p:pic>
        <p:nvPicPr>
          <p:cNvPr id="30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4624" y="1220399"/>
            <a:ext cx="5498811" cy="3620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999" y="9139174"/>
            <a:ext cx="12508245" cy="477398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138AC9-A43D-1D81-C256-8451383EE6C0}"/>
              </a:ext>
            </a:extLst>
          </p:cNvPr>
          <p:cNvSpPr txBox="1"/>
          <p:nvPr/>
        </p:nvSpPr>
        <p:spPr>
          <a:xfrm>
            <a:off x="15056934" y="13187184"/>
            <a:ext cx="12312502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en.wikipedia.org</a:t>
            </a:r>
            <a:r>
              <a:rPr lang="en-US" sz="2400" b="0" dirty="0"/>
              <a:t>/wiki/</a:t>
            </a:r>
            <a:r>
              <a:rPr lang="en-US" sz="2400" b="0" dirty="0" err="1"/>
              <a:t>Mpox</a:t>
            </a:r>
            <a:endParaRPr lang="en-US" sz="2400" b="0"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9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29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9" grpId="0" build="p" bldLvl="5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Rounded Rectangle"/>
          <p:cNvSpPr/>
          <p:nvPr/>
        </p:nvSpPr>
        <p:spPr>
          <a:xfrm>
            <a:off x="462320" y="8267083"/>
            <a:ext cx="23282353" cy="5189040"/>
          </a:xfrm>
          <a:prstGeom prst="roundRect">
            <a:avLst>
              <a:gd name="adj" fmla="val 18423"/>
            </a:avLst>
          </a:prstGeom>
          <a:ln w="508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6" name="Rounded Rectangle"/>
          <p:cNvSpPr/>
          <p:nvPr/>
        </p:nvSpPr>
        <p:spPr>
          <a:xfrm>
            <a:off x="462320" y="1494921"/>
            <a:ext cx="23282353" cy="6373203"/>
          </a:xfrm>
          <a:prstGeom prst="roundRect">
            <a:avLst>
              <a:gd name="adj" fmla="val 15000"/>
            </a:avLst>
          </a:prstGeom>
          <a:ln w="508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7" name="Assembly of the MPOX-22 Global Outbreak Genom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Assembly of the MPOX-22 Global Outbreak Genome</a:t>
            </a:r>
          </a:p>
        </p:txBody>
      </p:sp>
      <p:sp>
        <p:nvSpPr>
          <p:cNvPr id="3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pic>
        <p:nvPicPr>
          <p:cNvPr id="309" name="Image" descr="Image"/>
          <p:cNvPicPr>
            <a:picLocks noChangeAspect="1"/>
          </p:cNvPicPr>
          <p:nvPr/>
        </p:nvPicPr>
        <p:blipFill>
          <a:blip r:embed="rId2"/>
          <a:srcRect b="7521"/>
          <a:stretch>
            <a:fillRect/>
          </a:stretch>
        </p:blipFill>
        <p:spPr>
          <a:xfrm>
            <a:off x="12991208" y="2289841"/>
            <a:ext cx="10314855" cy="5180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Image" descr="Image"/>
          <p:cNvPicPr>
            <a:picLocks noChangeAspect="1"/>
          </p:cNvPicPr>
          <p:nvPr/>
        </p:nvPicPr>
        <p:blipFill>
          <a:blip r:embed="rId3"/>
          <a:srcRect r="52330"/>
          <a:stretch>
            <a:fillRect/>
          </a:stretch>
        </p:blipFill>
        <p:spPr>
          <a:xfrm>
            <a:off x="1077937" y="2021002"/>
            <a:ext cx="3788566" cy="3033324"/>
          </a:xfrm>
          <a:prstGeom prst="rect">
            <a:avLst/>
          </a:prstGeom>
          <a:ln w="12700">
            <a:miter lim="400000"/>
          </a:ln>
        </p:spPr>
      </p:pic>
      <p:sp>
        <p:nvSpPr>
          <p:cNvPr id="311" name="DNA"/>
          <p:cNvSpPr/>
          <p:nvPr/>
        </p:nvSpPr>
        <p:spPr>
          <a:xfrm>
            <a:off x="6594123" y="2495578"/>
            <a:ext cx="635253" cy="1741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446"/>
                  <a:pt x="2597" y="2786"/>
                  <a:pt x="6740" y="3591"/>
                </a:cubicBezTo>
                <a:cubicBezTo>
                  <a:pt x="2597" y="4395"/>
                  <a:pt x="0" y="5732"/>
                  <a:pt x="0" y="7189"/>
                </a:cubicBezTo>
                <a:cubicBezTo>
                  <a:pt x="0" y="8647"/>
                  <a:pt x="2599" y="9985"/>
                  <a:pt x="6750" y="10788"/>
                </a:cubicBezTo>
                <a:cubicBezTo>
                  <a:pt x="2599" y="11592"/>
                  <a:pt x="0" y="12931"/>
                  <a:pt x="0" y="14389"/>
                </a:cubicBezTo>
                <a:cubicBezTo>
                  <a:pt x="0" y="15850"/>
                  <a:pt x="2611" y="17189"/>
                  <a:pt x="6773" y="17992"/>
                </a:cubicBezTo>
                <a:cubicBezTo>
                  <a:pt x="2611" y="18800"/>
                  <a:pt x="0" y="20150"/>
                  <a:pt x="0" y="21600"/>
                </a:cubicBezTo>
                <a:lnTo>
                  <a:pt x="2993" y="21600"/>
                </a:lnTo>
                <a:cubicBezTo>
                  <a:pt x="2993" y="21321"/>
                  <a:pt x="3129" y="21049"/>
                  <a:pt x="3382" y="20790"/>
                </a:cubicBezTo>
                <a:lnTo>
                  <a:pt x="18214" y="20790"/>
                </a:lnTo>
                <a:cubicBezTo>
                  <a:pt x="18467" y="21049"/>
                  <a:pt x="18602" y="21321"/>
                  <a:pt x="18602" y="21600"/>
                </a:cubicBezTo>
                <a:lnTo>
                  <a:pt x="21600" y="21600"/>
                </a:lnTo>
                <a:cubicBezTo>
                  <a:pt x="21600" y="20150"/>
                  <a:pt x="18986" y="18801"/>
                  <a:pt x="14823" y="17994"/>
                </a:cubicBezTo>
                <a:cubicBezTo>
                  <a:pt x="18986" y="17191"/>
                  <a:pt x="21600" y="15850"/>
                  <a:pt x="21600" y="14389"/>
                </a:cubicBezTo>
                <a:cubicBezTo>
                  <a:pt x="21600" y="12931"/>
                  <a:pt x="18996" y="11592"/>
                  <a:pt x="14846" y="10788"/>
                </a:cubicBezTo>
                <a:cubicBezTo>
                  <a:pt x="18997" y="9985"/>
                  <a:pt x="21600" y="8647"/>
                  <a:pt x="21600" y="7189"/>
                </a:cubicBezTo>
                <a:cubicBezTo>
                  <a:pt x="21600" y="5732"/>
                  <a:pt x="19003" y="4395"/>
                  <a:pt x="14860" y="3591"/>
                </a:cubicBezTo>
                <a:cubicBezTo>
                  <a:pt x="19003" y="2786"/>
                  <a:pt x="21600" y="1446"/>
                  <a:pt x="21600" y="0"/>
                </a:cubicBezTo>
                <a:lnTo>
                  <a:pt x="18602" y="0"/>
                </a:lnTo>
                <a:cubicBezTo>
                  <a:pt x="18602" y="257"/>
                  <a:pt x="18479" y="510"/>
                  <a:pt x="18246" y="756"/>
                </a:cubicBezTo>
                <a:lnTo>
                  <a:pt x="3349" y="756"/>
                </a:lnTo>
                <a:cubicBezTo>
                  <a:pt x="3117" y="510"/>
                  <a:pt x="2993" y="257"/>
                  <a:pt x="2993" y="0"/>
                </a:cubicBezTo>
                <a:lnTo>
                  <a:pt x="0" y="0"/>
                </a:lnTo>
                <a:close/>
                <a:moveTo>
                  <a:pt x="4252" y="1404"/>
                </a:moveTo>
                <a:lnTo>
                  <a:pt x="17348" y="1404"/>
                </a:lnTo>
                <a:cubicBezTo>
                  <a:pt x="16021" y="2117"/>
                  <a:pt x="13716" y="2709"/>
                  <a:pt x="10807" y="3027"/>
                </a:cubicBezTo>
                <a:lnTo>
                  <a:pt x="10798" y="3026"/>
                </a:lnTo>
                <a:lnTo>
                  <a:pt x="10788" y="3027"/>
                </a:lnTo>
                <a:cubicBezTo>
                  <a:pt x="7879" y="2709"/>
                  <a:pt x="5579" y="2117"/>
                  <a:pt x="4252" y="1404"/>
                </a:cubicBezTo>
                <a:close/>
                <a:moveTo>
                  <a:pt x="10798" y="4161"/>
                </a:moveTo>
                <a:cubicBezTo>
                  <a:pt x="13712" y="4479"/>
                  <a:pt x="16020" y="5064"/>
                  <a:pt x="17348" y="5778"/>
                </a:cubicBezTo>
                <a:lnTo>
                  <a:pt x="4247" y="5778"/>
                </a:lnTo>
                <a:cubicBezTo>
                  <a:pt x="5576" y="5064"/>
                  <a:pt x="7883" y="4479"/>
                  <a:pt x="10798" y="4161"/>
                </a:cubicBezTo>
                <a:close/>
                <a:moveTo>
                  <a:pt x="3349" y="6426"/>
                </a:moveTo>
                <a:lnTo>
                  <a:pt x="18246" y="6426"/>
                </a:lnTo>
                <a:cubicBezTo>
                  <a:pt x="18479" y="6673"/>
                  <a:pt x="18602" y="6929"/>
                  <a:pt x="18602" y="7189"/>
                </a:cubicBezTo>
                <a:cubicBezTo>
                  <a:pt x="18602" y="7444"/>
                  <a:pt x="18484" y="7695"/>
                  <a:pt x="18260" y="7938"/>
                </a:cubicBezTo>
                <a:lnTo>
                  <a:pt x="3340" y="7938"/>
                </a:lnTo>
                <a:cubicBezTo>
                  <a:pt x="3116" y="7695"/>
                  <a:pt x="2993" y="7444"/>
                  <a:pt x="2993" y="7189"/>
                </a:cubicBezTo>
                <a:cubicBezTo>
                  <a:pt x="2993" y="6929"/>
                  <a:pt x="3117" y="6673"/>
                  <a:pt x="3349" y="6426"/>
                </a:cubicBezTo>
                <a:close/>
                <a:moveTo>
                  <a:pt x="4224" y="8586"/>
                </a:moveTo>
                <a:lnTo>
                  <a:pt x="17376" y="8586"/>
                </a:lnTo>
                <a:cubicBezTo>
                  <a:pt x="16052" y="9306"/>
                  <a:pt x="13731" y="9898"/>
                  <a:pt x="10798" y="10218"/>
                </a:cubicBezTo>
                <a:cubicBezTo>
                  <a:pt x="7864" y="9898"/>
                  <a:pt x="5548" y="9306"/>
                  <a:pt x="4224" y="8586"/>
                </a:cubicBezTo>
                <a:close/>
                <a:moveTo>
                  <a:pt x="10798" y="11360"/>
                </a:moveTo>
                <a:cubicBezTo>
                  <a:pt x="13688" y="11676"/>
                  <a:pt x="15982" y="12255"/>
                  <a:pt x="17316" y="12960"/>
                </a:cubicBezTo>
                <a:lnTo>
                  <a:pt x="4284" y="12960"/>
                </a:lnTo>
                <a:cubicBezTo>
                  <a:pt x="5618" y="12255"/>
                  <a:pt x="7908" y="11676"/>
                  <a:pt x="10798" y="11360"/>
                </a:cubicBezTo>
                <a:close/>
                <a:moveTo>
                  <a:pt x="3368" y="13608"/>
                </a:moveTo>
                <a:lnTo>
                  <a:pt x="18232" y="13608"/>
                </a:lnTo>
                <a:cubicBezTo>
                  <a:pt x="18476" y="13861"/>
                  <a:pt x="18602" y="14123"/>
                  <a:pt x="18602" y="14389"/>
                </a:cubicBezTo>
                <a:cubicBezTo>
                  <a:pt x="18602" y="14638"/>
                  <a:pt x="18492" y="14883"/>
                  <a:pt x="18278" y="15120"/>
                </a:cubicBezTo>
                <a:lnTo>
                  <a:pt x="3322" y="15120"/>
                </a:lnTo>
                <a:cubicBezTo>
                  <a:pt x="3108" y="14883"/>
                  <a:pt x="2993" y="14638"/>
                  <a:pt x="2993" y="14389"/>
                </a:cubicBezTo>
                <a:cubicBezTo>
                  <a:pt x="2993" y="14123"/>
                  <a:pt x="3124" y="13861"/>
                  <a:pt x="3368" y="13608"/>
                </a:cubicBezTo>
                <a:close/>
                <a:moveTo>
                  <a:pt x="4191" y="15768"/>
                </a:moveTo>
                <a:lnTo>
                  <a:pt x="17409" y="15768"/>
                </a:lnTo>
                <a:cubicBezTo>
                  <a:pt x="16090" y="16496"/>
                  <a:pt x="13756" y="17094"/>
                  <a:pt x="10798" y="17417"/>
                </a:cubicBezTo>
                <a:cubicBezTo>
                  <a:pt x="7840" y="17094"/>
                  <a:pt x="5510" y="16496"/>
                  <a:pt x="4191" y="15768"/>
                </a:cubicBezTo>
                <a:close/>
                <a:moveTo>
                  <a:pt x="10798" y="18571"/>
                </a:moveTo>
                <a:cubicBezTo>
                  <a:pt x="13669" y="18884"/>
                  <a:pt x="15951" y="19445"/>
                  <a:pt x="17288" y="20142"/>
                </a:cubicBezTo>
                <a:lnTo>
                  <a:pt x="4307" y="20142"/>
                </a:lnTo>
                <a:cubicBezTo>
                  <a:pt x="5645" y="19445"/>
                  <a:pt x="7926" y="18884"/>
                  <a:pt x="10798" y="1857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312" name="Image" descr="Image"/>
          <p:cNvPicPr>
            <a:picLocks noChangeAspect="1"/>
          </p:cNvPicPr>
          <p:nvPr/>
        </p:nvPicPr>
        <p:blipFill>
          <a:blip r:embed="rId4"/>
          <a:srcRect l="21007" r="22228"/>
          <a:stretch>
            <a:fillRect/>
          </a:stretch>
        </p:blipFill>
        <p:spPr>
          <a:xfrm>
            <a:off x="8651747" y="1937434"/>
            <a:ext cx="3497192" cy="3200335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Arrow"/>
          <p:cNvSpPr/>
          <p:nvPr/>
        </p:nvSpPr>
        <p:spPr>
          <a:xfrm>
            <a:off x="5355999" y="2979359"/>
            <a:ext cx="1058702" cy="773975"/>
          </a:xfrm>
          <a:prstGeom prst="rightArrow">
            <a:avLst>
              <a:gd name="adj1" fmla="val 32000"/>
              <a:gd name="adj2" fmla="val 8754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4" name="Arrow"/>
          <p:cNvSpPr/>
          <p:nvPr/>
        </p:nvSpPr>
        <p:spPr>
          <a:xfrm>
            <a:off x="7771689" y="2979359"/>
            <a:ext cx="1058703" cy="773975"/>
          </a:xfrm>
          <a:prstGeom prst="rightArrow">
            <a:avLst>
              <a:gd name="adj1" fmla="val 32000"/>
              <a:gd name="adj2" fmla="val 8754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5" name="Arrow"/>
          <p:cNvSpPr/>
          <p:nvPr/>
        </p:nvSpPr>
        <p:spPr>
          <a:xfrm>
            <a:off x="12007830" y="2979359"/>
            <a:ext cx="1058703" cy="773975"/>
          </a:xfrm>
          <a:prstGeom prst="rightArrow">
            <a:avLst>
              <a:gd name="adj1" fmla="val 32000"/>
              <a:gd name="adj2" fmla="val 8754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6" name="DNA"/>
          <p:cNvSpPr/>
          <p:nvPr/>
        </p:nvSpPr>
        <p:spPr>
          <a:xfrm>
            <a:off x="5483469" y="10781499"/>
            <a:ext cx="635254" cy="1741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446"/>
                  <a:pt x="2597" y="2786"/>
                  <a:pt x="6740" y="3591"/>
                </a:cubicBezTo>
                <a:cubicBezTo>
                  <a:pt x="2597" y="4395"/>
                  <a:pt x="0" y="5732"/>
                  <a:pt x="0" y="7189"/>
                </a:cubicBezTo>
                <a:cubicBezTo>
                  <a:pt x="0" y="8647"/>
                  <a:pt x="2599" y="9985"/>
                  <a:pt x="6750" y="10788"/>
                </a:cubicBezTo>
                <a:cubicBezTo>
                  <a:pt x="2599" y="11592"/>
                  <a:pt x="0" y="12931"/>
                  <a:pt x="0" y="14389"/>
                </a:cubicBezTo>
                <a:cubicBezTo>
                  <a:pt x="0" y="15850"/>
                  <a:pt x="2611" y="17189"/>
                  <a:pt x="6773" y="17992"/>
                </a:cubicBezTo>
                <a:cubicBezTo>
                  <a:pt x="2611" y="18800"/>
                  <a:pt x="0" y="20150"/>
                  <a:pt x="0" y="21600"/>
                </a:cubicBezTo>
                <a:lnTo>
                  <a:pt x="2993" y="21600"/>
                </a:lnTo>
                <a:cubicBezTo>
                  <a:pt x="2993" y="21321"/>
                  <a:pt x="3129" y="21049"/>
                  <a:pt x="3382" y="20790"/>
                </a:cubicBezTo>
                <a:lnTo>
                  <a:pt x="18214" y="20790"/>
                </a:lnTo>
                <a:cubicBezTo>
                  <a:pt x="18467" y="21049"/>
                  <a:pt x="18602" y="21321"/>
                  <a:pt x="18602" y="21600"/>
                </a:cubicBezTo>
                <a:lnTo>
                  <a:pt x="21600" y="21600"/>
                </a:lnTo>
                <a:cubicBezTo>
                  <a:pt x="21600" y="20150"/>
                  <a:pt x="18986" y="18801"/>
                  <a:pt x="14823" y="17994"/>
                </a:cubicBezTo>
                <a:cubicBezTo>
                  <a:pt x="18986" y="17191"/>
                  <a:pt x="21600" y="15850"/>
                  <a:pt x="21600" y="14389"/>
                </a:cubicBezTo>
                <a:cubicBezTo>
                  <a:pt x="21600" y="12931"/>
                  <a:pt x="18996" y="11592"/>
                  <a:pt x="14846" y="10788"/>
                </a:cubicBezTo>
                <a:cubicBezTo>
                  <a:pt x="18997" y="9985"/>
                  <a:pt x="21600" y="8647"/>
                  <a:pt x="21600" y="7189"/>
                </a:cubicBezTo>
                <a:cubicBezTo>
                  <a:pt x="21600" y="5732"/>
                  <a:pt x="19003" y="4395"/>
                  <a:pt x="14860" y="3591"/>
                </a:cubicBezTo>
                <a:cubicBezTo>
                  <a:pt x="19003" y="2786"/>
                  <a:pt x="21600" y="1446"/>
                  <a:pt x="21600" y="0"/>
                </a:cubicBezTo>
                <a:lnTo>
                  <a:pt x="18602" y="0"/>
                </a:lnTo>
                <a:cubicBezTo>
                  <a:pt x="18602" y="257"/>
                  <a:pt x="18479" y="510"/>
                  <a:pt x="18246" y="756"/>
                </a:cubicBezTo>
                <a:lnTo>
                  <a:pt x="3349" y="756"/>
                </a:lnTo>
                <a:cubicBezTo>
                  <a:pt x="3117" y="510"/>
                  <a:pt x="2993" y="257"/>
                  <a:pt x="2993" y="0"/>
                </a:cubicBezTo>
                <a:lnTo>
                  <a:pt x="0" y="0"/>
                </a:lnTo>
                <a:close/>
                <a:moveTo>
                  <a:pt x="4252" y="1404"/>
                </a:moveTo>
                <a:lnTo>
                  <a:pt x="17348" y="1404"/>
                </a:lnTo>
                <a:cubicBezTo>
                  <a:pt x="16021" y="2117"/>
                  <a:pt x="13716" y="2709"/>
                  <a:pt x="10807" y="3027"/>
                </a:cubicBezTo>
                <a:lnTo>
                  <a:pt x="10798" y="3026"/>
                </a:lnTo>
                <a:lnTo>
                  <a:pt x="10788" y="3027"/>
                </a:lnTo>
                <a:cubicBezTo>
                  <a:pt x="7879" y="2709"/>
                  <a:pt x="5579" y="2117"/>
                  <a:pt x="4252" y="1404"/>
                </a:cubicBezTo>
                <a:close/>
                <a:moveTo>
                  <a:pt x="10798" y="4161"/>
                </a:moveTo>
                <a:cubicBezTo>
                  <a:pt x="13712" y="4479"/>
                  <a:pt x="16020" y="5064"/>
                  <a:pt x="17348" y="5778"/>
                </a:cubicBezTo>
                <a:lnTo>
                  <a:pt x="4247" y="5778"/>
                </a:lnTo>
                <a:cubicBezTo>
                  <a:pt x="5576" y="5064"/>
                  <a:pt x="7883" y="4479"/>
                  <a:pt x="10798" y="4161"/>
                </a:cubicBezTo>
                <a:close/>
                <a:moveTo>
                  <a:pt x="3349" y="6426"/>
                </a:moveTo>
                <a:lnTo>
                  <a:pt x="18246" y="6426"/>
                </a:lnTo>
                <a:cubicBezTo>
                  <a:pt x="18479" y="6673"/>
                  <a:pt x="18602" y="6929"/>
                  <a:pt x="18602" y="7189"/>
                </a:cubicBezTo>
                <a:cubicBezTo>
                  <a:pt x="18602" y="7444"/>
                  <a:pt x="18484" y="7695"/>
                  <a:pt x="18260" y="7938"/>
                </a:cubicBezTo>
                <a:lnTo>
                  <a:pt x="3340" y="7938"/>
                </a:lnTo>
                <a:cubicBezTo>
                  <a:pt x="3116" y="7695"/>
                  <a:pt x="2993" y="7444"/>
                  <a:pt x="2993" y="7189"/>
                </a:cubicBezTo>
                <a:cubicBezTo>
                  <a:pt x="2993" y="6929"/>
                  <a:pt x="3117" y="6673"/>
                  <a:pt x="3349" y="6426"/>
                </a:cubicBezTo>
                <a:close/>
                <a:moveTo>
                  <a:pt x="4224" y="8586"/>
                </a:moveTo>
                <a:lnTo>
                  <a:pt x="17376" y="8586"/>
                </a:lnTo>
                <a:cubicBezTo>
                  <a:pt x="16052" y="9306"/>
                  <a:pt x="13731" y="9898"/>
                  <a:pt x="10798" y="10218"/>
                </a:cubicBezTo>
                <a:cubicBezTo>
                  <a:pt x="7864" y="9898"/>
                  <a:pt x="5548" y="9306"/>
                  <a:pt x="4224" y="8586"/>
                </a:cubicBezTo>
                <a:close/>
                <a:moveTo>
                  <a:pt x="10798" y="11360"/>
                </a:moveTo>
                <a:cubicBezTo>
                  <a:pt x="13688" y="11676"/>
                  <a:pt x="15982" y="12255"/>
                  <a:pt x="17316" y="12960"/>
                </a:cubicBezTo>
                <a:lnTo>
                  <a:pt x="4284" y="12960"/>
                </a:lnTo>
                <a:cubicBezTo>
                  <a:pt x="5618" y="12255"/>
                  <a:pt x="7908" y="11676"/>
                  <a:pt x="10798" y="11360"/>
                </a:cubicBezTo>
                <a:close/>
                <a:moveTo>
                  <a:pt x="3368" y="13608"/>
                </a:moveTo>
                <a:lnTo>
                  <a:pt x="18232" y="13608"/>
                </a:lnTo>
                <a:cubicBezTo>
                  <a:pt x="18476" y="13861"/>
                  <a:pt x="18602" y="14123"/>
                  <a:pt x="18602" y="14389"/>
                </a:cubicBezTo>
                <a:cubicBezTo>
                  <a:pt x="18602" y="14638"/>
                  <a:pt x="18492" y="14883"/>
                  <a:pt x="18278" y="15120"/>
                </a:cubicBezTo>
                <a:lnTo>
                  <a:pt x="3322" y="15120"/>
                </a:lnTo>
                <a:cubicBezTo>
                  <a:pt x="3108" y="14883"/>
                  <a:pt x="2993" y="14638"/>
                  <a:pt x="2993" y="14389"/>
                </a:cubicBezTo>
                <a:cubicBezTo>
                  <a:pt x="2993" y="14123"/>
                  <a:pt x="3124" y="13861"/>
                  <a:pt x="3368" y="13608"/>
                </a:cubicBezTo>
                <a:close/>
                <a:moveTo>
                  <a:pt x="4191" y="15768"/>
                </a:moveTo>
                <a:lnTo>
                  <a:pt x="17409" y="15768"/>
                </a:lnTo>
                <a:cubicBezTo>
                  <a:pt x="16090" y="16496"/>
                  <a:pt x="13756" y="17094"/>
                  <a:pt x="10798" y="17417"/>
                </a:cubicBezTo>
                <a:cubicBezTo>
                  <a:pt x="7840" y="17094"/>
                  <a:pt x="5510" y="16496"/>
                  <a:pt x="4191" y="15768"/>
                </a:cubicBezTo>
                <a:close/>
                <a:moveTo>
                  <a:pt x="10798" y="18571"/>
                </a:moveTo>
                <a:cubicBezTo>
                  <a:pt x="13669" y="18884"/>
                  <a:pt x="15951" y="19445"/>
                  <a:pt x="17288" y="20142"/>
                </a:cubicBezTo>
                <a:lnTo>
                  <a:pt x="4307" y="20142"/>
                </a:lnTo>
                <a:cubicBezTo>
                  <a:pt x="5645" y="19445"/>
                  <a:pt x="7926" y="18884"/>
                  <a:pt x="10798" y="1857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7" name="Arrow"/>
          <p:cNvSpPr/>
          <p:nvPr/>
        </p:nvSpPr>
        <p:spPr>
          <a:xfrm>
            <a:off x="10245266" y="11265279"/>
            <a:ext cx="1058702" cy="773975"/>
          </a:xfrm>
          <a:prstGeom prst="rightArrow">
            <a:avLst>
              <a:gd name="adj1" fmla="val 32000"/>
              <a:gd name="adj2" fmla="val 8754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8" name="Plus Mark"/>
          <p:cNvSpPr/>
          <p:nvPr/>
        </p:nvSpPr>
        <p:spPr>
          <a:xfrm>
            <a:off x="6388364" y="11252816"/>
            <a:ext cx="798902" cy="798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8909" y="0"/>
                </a:moveTo>
                <a:cubicBezTo>
                  <a:pt x="8827" y="0"/>
                  <a:pt x="8758" y="68"/>
                  <a:pt x="8758" y="151"/>
                </a:cubicBezTo>
                <a:lnTo>
                  <a:pt x="8758" y="8694"/>
                </a:lnTo>
                <a:cubicBezTo>
                  <a:pt x="8758" y="8730"/>
                  <a:pt x="8730" y="8759"/>
                  <a:pt x="8693" y="8759"/>
                </a:cubicBezTo>
                <a:lnTo>
                  <a:pt x="151" y="8759"/>
                </a:lnTo>
                <a:cubicBezTo>
                  <a:pt x="68" y="8759"/>
                  <a:pt x="0" y="8826"/>
                  <a:pt x="0" y="8910"/>
                </a:cubicBezTo>
                <a:lnTo>
                  <a:pt x="0" y="12690"/>
                </a:lnTo>
                <a:cubicBezTo>
                  <a:pt x="0" y="12773"/>
                  <a:pt x="68" y="12841"/>
                  <a:pt x="151" y="12841"/>
                </a:cubicBezTo>
                <a:lnTo>
                  <a:pt x="8693" y="12841"/>
                </a:lnTo>
                <a:cubicBezTo>
                  <a:pt x="8730" y="12841"/>
                  <a:pt x="8758" y="12870"/>
                  <a:pt x="8758" y="12906"/>
                </a:cubicBezTo>
                <a:lnTo>
                  <a:pt x="8758" y="21449"/>
                </a:lnTo>
                <a:cubicBezTo>
                  <a:pt x="8758" y="21532"/>
                  <a:pt x="8826" y="21600"/>
                  <a:pt x="8909" y="21600"/>
                </a:cubicBezTo>
                <a:lnTo>
                  <a:pt x="12690" y="21600"/>
                </a:lnTo>
                <a:cubicBezTo>
                  <a:pt x="12773" y="21600"/>
                  <a:pt x="12841" y="21532"/>
                  <a:pt x="12841" y="21449"/>
                </a:cubicBezTo>
                <a:lnTo>
                  <a:pt x="12841" y="12906"/>
                </a:lnTo>
                <a:cubicBezTo>
                  <a:pt x="12841" y="12870"/>
                  <a:pt x="12870" y="12841"/>
                  <a:pt x="12906" y="12841"/>
                </a:cubicBezTo>
                <a:lnTo>
                  <a:pt x="21449" y="12841"/>
                </a:lnTo>
                <a:cubicBezTo>
                  <a:pt x="21531" y="12841"/>
                  <a:pt x="21600" y="12773"/>
                  <a:pt x="21599" y="12690"/>
                </a:cubicBezTo>
                <a:lnTo>
                  <a:pt x="21599" y="8910"/>
                </a:lnTo>
                <a:cubicBezTo>
                  <a:pt x="21599" y="8827"/>
                  <a:pt x="21532" y="8759"/>
                  <a:pt x="21449" y="8759"/>
                </a:cubicBezTo>
                <a:lnTo>
                  <a:pt x="12906" y="8759"/>
                </a:lnTo>
                <a:cubicBezTo>
                  <a:pt x="12870" y="8759"/>
                  <a:pt x="12841" y="8730"/>
                  <a:pt x="12841" y="8694"/>
                </a:cubicBezTo>
                <a:lnTo>
                  <a:pt x="12841" y="151"/>
                </a:lnTo>
                <a:cubicBezTo>
                  <a:pt x="12841" y="68"/>
                  <a:pt x="12773" y="0"/>
                  <a:pt x="12690" y="0"/>
                </a:cubicBezTo>
                <a:lnTo>
                  <a:pt x="8909" y="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9" name="Genome Sequencing &amp; Assembly"/>
          <p:cNvSpPr txBox="1"/>
          <p:nvPr/>
        </p:nvSpPr>
        <p:spPr>
          <a:xfrm>
            <a:off x="1357953" y="6657646"/>
            <a:ext cx="8378991" cy="762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100" u="sng"/>
            </a:lvl1pPr>
          </a:lstStyle>
          <a:p>
            <a:r>
              <a:t>Genome Sequencing &amp; Assembly</a:t>
            </a:r>
          </a:p>
        </p:txBody>
      </p:sp>
      <p:sp>
        <p:nvSpPr>
          <p:cNvPr id="320" name="Gene ORF Prediction &amp; Annotation"/>
          <p:cNvSpPr txBox="1"/>
          <p:nvPr/>
        </p:nvSpPr>
        <p:spPr>
          <a:xfrm>
            <a:off x="1357953" y="8765364"/>
            <a:ext cx="8737232" cy="762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100" u="sng"/>
            </a:lvl1pPr>
          </a:lstStyle>
          <a:p>
            <a:r>
              <a:t>Gene ORF Prediction &amp; Annotation</a:t>
            </a:r>
          </a:p>
        </p:txBody>
      </p:sp>
      <p:sp>
        <p:nvSpPr>
          <p:cNvPr id="321" name="Computer"/>
          <p:cNvSpPr/>
          <p:nvPr/>
        </p:nvSpPr>
        <p:spPr>
          <a:xfrm>
            <a:off x="7466379" y="10913091"/>
            <a:ext cx="2163887" cy="1746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32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39796" y="10144328"/>
            <a:ext cx="8032407" cy="257605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E64C4D-F639-3F32-A075-4E26E72F7C26}"/>
              </a:ext>
            </a:extLst>
          </p:cNvPr>
          <p:cNvSpPr txBox="1"/>
          <p:nvPr/>
        </p:nvSpPr>
        <p:spPr>
          <a:xfrm>
            <a:off x="-2943987" y="5064031"/>
            <a:ext cx="12312502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en.wikipedia.org</a:t>
            </a:r>
            <a:r>
              <a:rPr lang="en-US" sz="2400" b="0" dirty="0"/>
              <a:t>/wiki/</a:t>
            </a:r>
            <a:r>
              <a:rPr lang="en-US" sz="2400" b="0" dirty="0" err="1"/>
              <a:t>Mpox</a:t>
            </a:r>
            <a:endParaRPr lang="en-US" sz="2400" b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E129AF-5586-0D3A-6CB6-7EC6FBECB745}"/>
              </a:ext>
            </a:extLst>
          </p:cNvPr>
          <p:cNvSpPr txBox="1"/>
          <p:nvPr/>
        </p:nvSpPr>
        <p:spPr>
          <a:xfrm>
            <a:off x="4396021" y="5147474"/>
            <a:ext cx="12312502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illumina.com</a:t>
            </a:r>
            <a:r>
              <a:rPr lang="en-US" sz="2400" b="0" dirty="0"/>
              <a:t>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2ACAED-FE5B-59D0-1322-11F32B78BC66}"/>
              </a:ext>
            </a:extLst>
          </p:cNvPr>
          <p:cNvSpPr txBox="1"/>
          <p:nvPr/>
        </p:nvSpPr>
        <p:spPr>
          <a:xfrm>
            <a:off x="11392793" y="7322609"/>
            <a:ext cx="1367346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en.wikipedia.org</a:t>
            </a:r>
            <a:r>
              <a:rPr lang="en-US" sz="2400" b="0" dirty="0"/>
              <a:t>/wiki/</a:t>
            </a:r>
            <a:r>
              <a:rPr lang="en-US" sz="2400" b="0" dirty="0" err="1"/>
              <a:t>Sequence_assembly</a:t>
            </a:r>
            <a:endParaRPr lang="en-US" sz="2400" b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BBC038-EE6A-6775-6C82-254524907A93}"/>
              </a:ext>
            </a:extLst>
          </p:cNvPr>
          <p:cNvSpPr txBox="1"/>
          <p:nvPr/>
        </p:nvSpPr>
        <p:spPr>
          <a:xfrm>
            <a:off x="9419265" y="12736315"/>
            <a:ext cx="1367346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https://grch37.ensembl.org/info/genome/</a:t>
            </a:r>
            <a:r>
              <a:rPr lang="en-US" sz="2400" b="0" dirty="0" err="1"/>
              <a:t>genebuild</a:t>
            </a:r>
            <a:r>
              <a:rPr lang="en-US" sz="2400" b="0" dirty="0"/>
              <a:t>/</a:t>
            </a:r>
            <a:r>
              <a:rPr lang="en-US" sz="2400" b="0" dirty="0" err="1"/>
              <a:t>index.html</a:t>
            </a:r>
            <a:endParaRPr lang="en-US" sz="2400" b="0"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earson Fasta Forma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Pearson Fasta Format</a:t>
            </a:r>
          </a:p>
        </p:txBody>
      </p:sp>
      <p:sp>
        <p:nvSpPr>
          <p:cNvPr id="3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grpSp>
        <p:nvGrpSpPr>
          <p:cNvPr id="331" name="Group"/>
          <p:cNvGrpSpPr/>
          <p:nvPr/>
        </p:nvGrpSpPr>
        <p:grpSpPr>
          <a:xfrm>
            <a:off x="1134725" y="1723060"/>
            <a:ext cx="12771517" cy="6664022"/>
            <a:chOff x="0" y="0"/>
            <a:chExt cx="12771515" cy="6664021"/>
          </a:xfrm>
        </p:grpSpPr>
        <p:sp>
          <p:nvSpPr>
            <p:cNvPr id="327" name="Rectangle"/>
            <p:cNvSpPr/>
            <p:nvPr/>
          </p:nvSpPr>
          <p:spPr>
            <a:xfrm>
              <a:off x="0" y="0"/>
              <a:ext cx="12771516" cy="6664022"/>
            </a:xfrm>
            <a:prstGeom prst="rect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grpSp>
          <p:nvGrpSpPr>
            <p:cNvPr id="330" name="Group"/>
            <p:cNvGrpSpPr/>
            <p:nvPr/>
          </p:nvGrpSpPr>
          <p:grpSpPr>
            <a:xfrm>
              <a:off x="392321" y="140774"/>
              <a:ext cx="8058122" cy="2254285"/>
              <a:chOff x="0" y="0"/>
              <a:chExt cx="8058121" cy="2254283"/>
            </a:xfrm>
          </p:grpSpPr>
          <p:pic>
            <p:nvPicPr>
              <p:cNvPr id="328" name="Screenshot 2023-03-15 at 12.40.44.png" descr="Screenshot 2023-03-15 at 12.40.44.png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712279"/>
                <a:ext cx="7201859" cy="154200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29" name="In vivo “Biological” Representation"/>
              <p:cNvSpPr txBox="1"/>
              <p:nvPr/>
            </p:nvSpPr>
            <p:spPr>
              <a:xfrm>
                <a:off x="1168498" y="0"/>
                <a:ext cx="6889624" cy="6263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r>
                  <a:rPr i="1"/>
                  <a:t>In vivo</a:t>
                </a:r>
                <a:r>
                  <a:t> “Biological” Representation</a:t>
                </a:r>
              </a:p>
            </p:txBody>
          </p:sp>
        </p:grpSp>
      </p:grpSp>
      <p:grpSp>
        <p:nvGrpSpPr>
          <p:cNvPr id="334" name="Group"/>
          <p:cNvGrpSpPr/>
          <p:nvPr/>
        </p:nvGrpSpPr>
        <p:grpSpPr>
          <a:xfrm>
            <a:off x="1332674" y="4741877"/>
            <a:ext cx="11672356" cy="2793452"/>
            <a:chOff x="0" y="0"/>
            <a:chExt cx="11672354" cy="2793451"/>
          </a:xfrm>
        </p:grpSpPr>
        <p:pic>
          <p:nvPicPr>
            <p:cNvPr id="332" name="Screenshot 2023-03-15 at 12.37.15.png" descr="Screenshot 2023-03-15 at 12.37.15.png"/>
            <p:cNvPicPr>
              <a:picLocks noChangeAspect="1"/>
            </p:cNvPicPr>
            <p:nvPr/>
          </p:nvPicPr>
          <p:blipFill>
            <a:blip r:embed="rId3"/>
            <a:srcRect r="26251"/>
            <a:stretch>
              <a:fillRect/>
            </a:stretch>
          </p:blipFill>
          <p:spPr>
            <a:xfrm>
              <a:off x="0" y="830994"/>
              <a:ext cx="11672355" cy="19624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3" name="In silico “Computer” Representation"/>
            <p:cNvSpPr txBox="1"/>
            <p:nvPr/>
          </p:nvSpPr>
          <p:spPr>
            <a:xfrm>
              <a:off x="1237903" y="0"/>
              <a:ext cx="713956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rPr i="1"/>
                <a:t>In silico </a:t>
              </a:r>
              <a:r>
                <a:t>“Computer” Representation</a:t>
              </a:r>
            </a:p>
          </p:txBody>
        </p:sp>
      </p:grpSp>
      <p:grpSp>
        <p:nvGrpSpPr>
          <p:cNvPr id="337" name="Group"/>
          <p:cNvGrpSpPr/>
          <p:nvPr/>
        </p:nvGrpSpPr>
        <p:grpSpPr>
          <a:xfrm>
            <a:off x="1093588" y="11109442"/>
            <a:ext cx="14056288" cy="1590760"/>
            <a:chOff x="0" y="0"/>
            <a:chExt cx="14056286" cy="1590759"/>
          </a:xfrm>
        </p:grpSpPr>
        <p:pic>
          <p:nvPicPr>
            <p:cNvPr id="335" name="Screenshot 2023-03-15 at 12.37.49.png" descr="Screenshot 2023-03-15 at 12.37.49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4056287" cy="9402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6" name="Each sequence is represented as two lines"/>
            <p:cNvSpPr txBox="1"/>
            <p:nvPr/>
          </p:nvSpPr>
          <p:spPr>
            <a:xfrm>
              <a:off x="109363" y="964372"/>
              <a:ext cx="8863001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r>
                <a:t>Each sequence is represented as two lines</a:t>
              </a:r>
            </a:p>
          </p:txBody>
        </p:sp>
      </p:grpSp>
      <p:grpSp>
        <p:nvGrpSpPr>
          <p:cNvPr id="340" name="Group"/>
          <p:cNvGrpSpPr/>
          <p:nvPr/>
        </p:nvGrpSpPr>
        <p:grpSpPr>
          <a:xfrm>
            <a:off x="644752" y="8704060"/>
            <a:ext cx="7136614" cy="2612004"/>
            <a:chOff x="0" y="0"/>
            <a:chExt cx="7136612" cy="2612002"/>
          </a:xfrm>
        </p:grpSpPr>
        <p:sp>
          <p:nvSpPr>
            <p:cNvPr id="338" name="Line"/>
            <p:cNvSpPr/>
            <p:nvPr/>
          </p:nvSpPr>
          <p:spPr>
            <a:xfrm>
              <a:off x="277561" y="656370"/>
              <a:ext cx="365363" cy="1955633"/>
            </a:xfrm>
            <a:prstGeom prst="line">
              <a:avLst/>
            </a:prstGeom>
            <a:noFill/>
            <a:ln w="635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They are separated by the ‘&gt;’ sign"/>
            <p:cNvSpPr txBox="1"/>
            <p:nvPr/>
          </p:nvSpPr>
          <p:spPr>
            <a:xfrm>
              <a:off x="0" y="0"/>
              <a:ext cx="7136613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r>
                <a:t>They are separated by the ‘&gt;’ sign</a:t>
              </a:r>
            </a:p>
          </p:txBody>
        </p:sp>
      </p:grpSp>
      <p:grpSp>
        <p:nvGrpSpPr>
          <p:cNvPr id="343" name="Group"/>
          <p:cNvGrpSpPr/>
          <p:nvPr/>
        </p:nvGrpSpPr>
        <p:grpSpPr>
          <a:xfrm>
            <a:off x="1656079" y="9728516"/>
            <a:ext cx="9785419" cy="1358901"/>
            <a:chOff x="0" y="0"/>
            <a:chExt cx="9785417" cy="1358899"/>
          </a:xfrm>
        </p:grpSpPr>
        <p:sp>
          <p:nvSpPr>
            <p:cNvPr id="348" name="Connection Line"/>
            <p:cNvSpPr/>
            <p:nvPr/>
          </p:nvSpPr>
          <p:spPr>
            <a:xfrm>
              <a:off x="0" y="796290"/>
              <a:ext cx="5800091" cy="562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69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</a:path>
              </a:pathLst>
            </a:custGeom>
            <a:noFill/>
            <a:ln w="508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342" name="Followed by a descriptor, known as a ‘header’"/>
            <p:cNvSpPr txBox="1"/>
            <p:nvPr/>
          </p:nvSpPr>
          <p:spPr>
            <a:xfrm>
              <a:off x="320539" y="0"/>
              <a:ext cx="9464879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r>
                <a:t>Followed by a descriptor, known as a ‘header’</a:t>
              </a:r>
            </a:p>
          </p:txBody>
        </p:sp>
      </p:grpSp>
      <p:grpSp>
        <p:nvGrpSpPr>
          <p:cNvPr id="346" name="Group"/>
          <p:cNvGrpSpPr/>
          <p:nvPr/>
        </p:nvGrpSpPr>
        <p:grpSpPr>
          <a:xfrm>
            <a:off x="11192715" y="12027491"/>
            <a:ext cx="9904320" cy="1403098"/>
            <a:chOff x="0" y="0"/>
            <a:chExt cx="9904319" cy="1403096"/>
          </a:xfrm>
        </p:grpSpPr>
        <p:sp>
          <p:nvSpPr>
            <p:cNvPr id="344" name="Line"/>
            <p:cNvSpPr/>
            <p:nvPr/>
          </p:nvSpPr>
          <p:spPr>
            <a:xfrm flipH="1" flipV="1">
              <a:off x="-1" y="-1"/>
              <a:ext cx="375154" cy="932263"/>
            </a:xfrm>
            <a:prstGeom prst="line">
              <a:avLst/>
            </a:prstGeom>
            <a:noFill/>
            <a:ln w="635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5" name="The next line contains the amino acid sequence"/>
            <p:cNvSpPr txBox="1"/>
            <p:nvPr/>
          </p:nvSpPr>
          <p:spPr>
            <a:xfrm>
              <a:off x="94000" y="776710"/>
              <a:ext cx="981032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r>
                <a:t>The next line contains the amino acid sequence</a:t>
              </a:r>
            </a:p>
          </p:txBody>
        </p:sp>
      </p:grpSp>
      <p:sp>
        <p:nvSpPr>
          <p:cNvPr id="347" name="How would you represent a genome on a computer?…"/>
          <p:cNvSpPr txBox="1"/>
          <p:nvPr/>
        </p:nvSpPr>
        <p:spPr>
          <a:xfrm>
            <a:off x="14023298" y="9044341"/>
            <a:ext cx="10292818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rPr dirty="0"/>
              <a:t>How would you represent a genome on a computer?</a:t>
            </a:r>
          </a:p>
          <a:p>
            <a:pPr algn="l"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rPr dirty="0"/>
              <a:t>What about a transcriptome? or proteome?</a:t>
            </a:r>
          </a:p>
        </p:txBody>
      </p:sp>
      <p:sp>
        <p:nvSpPr>
          <p:cNvPr id="2" name="https://en.wikipedia.org/wiki/Protein_structure">
            <a:extLst>
              <a:ext uri="{FF2B5EF4-FFF2-40B4-BE49-F238E27FC236}">
                <a16:creationId xmlns:a16="http://schemas.microsoft.com/office/drawing/2014/main" id="{C1FDF632-8B14-B76F-4B73-7C5B86C7FE2B}"/>
              </a:ext>
            </a:extLst>
          </p:cNvPr>
          <p:cNvSpPr txBox="1"/>
          <p:nvPr/>
        </p:nvSpPr>
        <p:spPr>
          <a:xfrm>
            <a:off x="1527046" y="4147794"/>
            <a:ext cx="6678932" cy="5149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numCol="1" anchor="ctr">
            <a:spAutoFit/>
          </a:bodyPr>
          <a:lstStyle>
            <a:lvl1pPr>
              <a:defRPr sz="2500" b="0"/>
            </a:lvl1pPr>
          </a:lstStyle>
          <a:p>
            <a:r>
              <a:rPr dirty="0"/>
              <a:t>https://</a:t>
            </a:r>
            <a:r>
              <a:rPr dirty="0" err="1"/>
              <a:t>en.wikipedia.org</a:t>
            </a:r>
            <a:r>
              <a:rPr dirty="0"/>
              <a:t>/wiki/</a:t>
            </a:r>
            <a:r>
              <a:rPr dirty="0" err="1"/>
              <a:t>Protein_structure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" grpId="0" animBg="1" advAuto="0"/>
      <p:bldP spid="334" grpId="0" animBg="1" advAuto="0"/>
      <p:bldP spid="337" grpId="0" animBg="1" advAuto="0"/>
      <p:bldP spid="340" grpId="0" animBg="1" advAuto="0"/>
      <p:bldP spid="343" grpId="0" animBg="1" advAuto="0"/>
      <p:bldP spid="346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Running AlphaFold2 In A Timely Mann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Running AlphaFold2 In A Timely Manner</a:t>
            </a:r>
          </a:p>
        </p:txBody>
      </p:sp>
      <p:sp>
        <p:nvSpPr>
          <p:cNvPr id="3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grpSp>
        <p:nvGrpSpPr>
          <p:cNvPr id="362" name="Group"/>
          <p:cNvGrpSpPr/>
          <p:nvPr/>
        </p:nvGrpSpPr>
        <p:grpSpPr>
          <a:xfrm>
            <a:off x="13629456" y="3501907"/>
            <a:ext cx="10963421" cy="8576116"/>
            <a:chOff x="0" y="0"/>
            <a:chExt cx="10963420" cy="8576115"/>
          </a:xfrm>
        </p:grpSpPr>
        <p:pic>
          <p:nvPicPr>
            <p:cNvPr id="359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655309"/>
              <a:ext cx="9950076" cy="5108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0" name="925 nodes (40cpu per node)…"/>
            <p:cNvSpPr txBox="1"/>
            <p:nvPr/>
          </p:nvSpPr>
          <p:spPr>
            <a:xfrm>
              <a:off x="0" y="6579039"/>
              <a:ext cx="10963420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925 nodes (40cpu per node)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NIVIDIA A100/AMD Ryzen GPUs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/>
                <a:t>&gt;3TB RAM</a:t>
              </a:r>
            </a:p>
          </p:txBody>
        </p:sp>
        <p:sp>
          <p:nvSpPr>
            <p:cNvPr id="361" name="Hours-Days"/>
            <p:cNvSpPr txBox="1"/>
            <p:nvPr/>
          </p:nvSpPr>
          <p:spPr>
            <a:xfrm>
              <a:off x="3634961" y="0"/>
              <a:ext cx="245133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Hours-Days</a:t>
              </a:r>
            </a:p>
          </p:txBody>
        </p:sp>
      </p:grpSp>
      <p:grpSp>
        <p:nvGrpSpPr>
          <p:cNvPr id="366" name="Group"/>
          <p:cNvGrpSpPr/>
          <p:nvPr/>
        </p:nvGrpSpPr>
        <p:grpSpPr>
          <a:xfrm>
            <a:off x="6875122" y="4488543"/>
            <a:ext cx="5016942" cy="5351103"/>
            <a:chOff x="0" y="0"/>
            <a:chExt cx="5016941" cy="5351102"/>
          </a:xfrm>
        </p:grpSpPr>
        <p:sp>
          <p:nvSpPr>
            <p:cNvPr id="363" name="Notebook"/>
            <p:cNvSpPr/>
            <p:nvPr/>
          </p:nvSpPr>
          <p:spPr>
            <a:xfrm>
              <a:off x="0" y="775702"/>
              <a:ext cx="4336251" cy="242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952" y="0"/>
                  </a:moveTo>
                  <a:cubicBezTo>
                    <a:pt x="1421" y="0"/>
                    <a:pt x="1439" y="771"/>
                    <a:pt x="1439" y="1718"/>
                  </a:cubicBezTo>
                  <a:lnTo>
                    <a:pt x="1439" y="19328"/>
                  </a:lnTo>
                  <a:lnTo>
                    <a:pt x="0" y="19328"/>
                  </a:lnTo>
                  <a:cubicBezTo>
                    <a:pt x="0" y="19328"/>
                    <a:pt x="0" y="19890"/>
                    <a:pt x="0" y="20529"/>
                  </a:cubicBezTo>
                  <a:cubicBezTo>
                    <a:pt x="0" y="21600"/>
                    <a:pt x="190" y="21599"/>
                    <a:pt x="896" y="21599"/>
                  </a:cubicBezTo>
                  <a:lnTo>
                    <a:pt x="10332" y="21599"/>
                  </a:lnTo>
                  <a:lnTo>
                    <a:pt x="11268" y="21599"/>
                  </a:lnTo>
                  <a:lnTo>
                    <a:pt x="20704" y="21599"/>
                  </a:lnTo>
                  <a:cubicBezTo>
                    <a:pt x="21367" y="21599"/>
                    <a:pt x="21600" y="21600"/>
                    <a:pt x="21600" y="20529"/>
                  </a:cubicBezTo>
                  <a:cubicBezTo>
                    <a:pt x="21600" y="19890"/>
                    <a:pt x="21600" y="19328"/>
                    <a:pt x="21600" y="19328"/>
                  </a:cubicBezTo>
                  <a:lnTo>
                    <a:pt x="20161" y="19328"/>
                  </a:lnTo>
                  <a:lnTo>
                    <a:pt x="20161" y="1718"/>
                  </a:lnTo>
                  <a:cubicBezTo>
                    <a:pt x="20161" y="771"/>
                    <a:pt x="20196" y="0"/>
                    <a:pt x="19665" y="0"/>
                  </a:cubicBezTo>
                  <a:lnTo>
                    <a:pt x="1952" y="0"/>
                  </a:lnTo>
                  <a:close/>
                  <a:moveTo>
                    <a:pt x="2475" y="1849"/>
                  </a:moveTo>
                  <a:lnTo>
                    <a:pt x="19125" y="1849"/>
                  </a:lnTo>
                  <a:lnTo>
                    <a:pt x="19125" y="19328"/>
                  </a:lnTo>
                  <a:lnTo>
                    <a:pt x="11268" y="19328"/>
                  </a:lnTo>
                  <a:lnTo>
                    <a:pt x="10332" y="19328"/>
                  </a:lnTo>
                  <a:lnTo>
                    <a:pt x="2475" y="19328"/>
                  </a:lnTo>
                  <a:lnTo>
                    <a:pt x="2475" y="1849"/>
                  </a:lnTo>
                  <a:close/>
                </a:path>
              </a:pathLst>
            </a:custGeom>
            <a:solidFill>
              <a:srgbClr val="D6D5D5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4" name="Months - Years"/>
            <p:cNvSpPr txBox="1"/>
            <p:nvPr/>
          </p:nvSpPr>
          <p:spPr>
            <a:xfrm>
              <a:off x="630142" y="0"/>
              <a:ext cx="3075966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Months - Years</a:t>
              </a:r>
            </a:p>
          </p:txBody>
        </p:sp>
        <p:sp>
          <p:nvSpPr>
            <p:cNvPr id="365" name="8-10 CPU core…"/>
            <p:cNvSpPr txBox="1"/>
            <p:nvPr/>
          </p:nvSpPr>
          <p:spPr>
            <a:xfrm>
              <a:off x="94058" y="3354027"/>
              <a:ext cx="4922884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8-10 CPU core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NVIDIA/AMD Entry GPU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16-32Gb RAM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1890170" y="4650972"/>
            <a:ext cx="3941956" cy="5429974"/>
            <a:chOff x="0" y="0"/>
            <a:chExt cx="3941955" cy="5429973"/>
          </a:xfrm>
        </p:grpSpPr>
        <p:sp>
          <p:nvSpPr>
            <p:cNvPr id="367" name="Phone"/>
            <p:cNvSpPr/>
            <p:nvPr/>
          </p:nvSpPr>
          <p:spPr>
            <a:xfrm>
              <a:off x="693311" y="806578"/>
              <a:ext cx="1006747" cy="2073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8" y="0"/>
                  </a:moveTo>
                  <a:cubicBezTo>
                    <a:pt x="934" y="0"/>
                    <a:pt x="0" y="453"/>
                    <a:pt x="0" y="1004"/>
                  </a:cubicBezTo>
                  <a:lnTo>
                    <a:pt x="0" y="20596"/>
                  </a:lnTo>
                  <a:cubicBezTo>
                    <a:pt x="0" y="21152"/>
                    <a:pt x="934" y="21600"/>
                    <a:pt x="2068" y="21600"/>
                  </a:cubicBezTo>
                  <a:lnTo>
                    <a:pt x="19532" y="21600"/>
                  </a:lnTo>
                  <a:cubicBezTo>
                    <a:pt x="20666" y="21600"/>
                    <a:pt x="21600" y="21147"/>
                    <a:pt x="21600" y="20596"/>
                  </a:cubicBezTo>
                  <a:lnTo>
                    <a:pt x="21600" y="1004"/>
                  </a:lnTo>
                  <a:cubicBezTo>
                    <a:pt x="21600" y="453"/>
                    <a:pt x="20677" y="0"/>
                    <a:pt x="19532" y="0"/>
                  </a:cubicBezTo>
                  <a:lnTo>
                    <a:pt x="2068" y="0"/>
                  </a:lnTo>
                  <a:close/>
                  <a:moveTo>
                    <a:pt x="9142" y="1350"/>
                  </a:moveTo>
                  <a:lnTo>
                    <a:pt x="12468" y="1350"/>
                  </a:lnTo>
                  <a:cubicBezTo>
                    <a:pt x="12758" y="1350"/>
                    <a:pt x="12990" y="1463"/>
                    <a:pt x="12990" y="1604"/>
                  </a:cubicBezTo>
                  <a:cubicBezTo>
                    <a:pt x="12990" y="1744"/>
                    <a:pt x="12758" y="1858"/>
                    <a:pt x="12468" y="1858"/>
                  </a:cubicBezTo>
                  <a:lnTo>
                    <a:pt x="9142" y="1858"/>
                  </a:lnTo>
                  <a:cubicBezTo>
                    <a:pt x="8853" y="1858"/>
                    <a:pt x="8621" y="1744"/>
                    <a:pt x="8621" y="1604"/>
                  </a:cubicBezTo>
                  <a:cubicBezTo>
                    <a:pt x="8621" y="1463"/>
                    <a:pt x="8853" y="1350"/>
                    <a:pt x="9142" y="1350"/>
                  </a:cubicBezTo>
                  <a:close/>
                  <a:moveTo>
                    <a:pt x="1477" y="2927"/>
                  </a:moveTo>
                  <a:lnTo>
                    <a:pt x="20123" y="2927"/>
                  </a:lnTo>
                  <a:lnTo>
                    <a:pt x="20123" y="18985"/>
                  </a:lnTo>
                  <a:lnTo>
                    <a:pt x="1477" y="18985"/>
                  </a:lnTo>
                  <a:lnTo>
                    <a:pt x="1477" y="292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8" name="&gt;50 years"/>
            <p:cNvSpPr txBox="1"/>
            <p:nvPr/>
          </p:nvSpPr>
          <p:spPr>
            <a:xfrm>
              <a:off x="187631" y="0"/>
              <a:ext cx="2018107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&gt;50 years</a:t>
              </a:r>
            </a:p>
          </p:txBody>
        </p:sp>
        <p:sp>
          <p:nvSpPr>
            <p:cNvPr id="369" name="4-8 CPU core…"/>
            <p:cNvSpPr txBox="1"/>
            <p:nvPr/>
          </p:nvSpPr>
          <p:spPr>
            <a:xfrm>
              <a:off x="0" y="2950298"/>
              <a:ext cx="3941956" cy="2479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4-8 CPU core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CUSTOM Graphics Chip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8-16Gb RAM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9D6ACE2-583F-954F-437C-3474B49D1AAA}"/>
              </a:ext>
            </a:extLst>
          </p:cNvPr>
          <p:cNvSpPr txBox="1"/>
          <p:nvPr/>
        </p:nvSpPr>
        <p:spPr>
          <a:xfrm>
            <a:off x="9606516" y="9295121"/>
            <a:ext cx="12663376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hprc.tamu.edu</a:t>
            </a:r>
            <a:r>
              <a:rPr lang="en-US" sz="2400" b="0" dirty="0"/>
              <a:t>/resources/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Architecture of HPC Clust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Architecture of HPC Clusters</a:t>
            </a:r>
          </a:p>
        </p:txBody>
      </p:sp>
      <p:sp>
        <p:nvSpPr>
          <p:cNvPr id="3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pic>
        <p:nvPicPr>
          <p:cNvPr id="3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156" y="7273565"/>
            <a:ext cx="9017001" cy="6197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669" y="1456158"/>
            <a:ext cx="9766301" cy="4864101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Photo: Illinois State University (ISU.EDU)"/>
          <p:cNvSpPr txBox="1"/>
          <p:nvPr/>
        </p:nvSpPr>
        <p:spPr>
          <a:xfrm>
            <a:off x="8006618" y="6423782"/>
            <a:ext cx="5888038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2500" b="0"/>
            </a:pPr>
            <a:r>
              <a:t>Photo: Illinois State University (</a:t>
            </a:r>
            <a:r>
              <a:rPr u="sng">
                <a:hlinkClick r:id="rId4"/>
              </a:rPr>
              <a:t>ISU.EDU</a:t>
            </a:r>
            <a:r>
              <a:t>)</a:t>
            </a:r>
          </a:p>
        </p:txBody>
      </p:sp>
      <p:sp>
        <p:nvSpPr>
          <p:cNvPr id="377" name="Photos: GitHub HPCTraining"/>
          <p:cNvSpPr txBox="1"/>
          <p:nvPr/>
        </p:nvSpPr>
        <p:spPr>
          <a:xfrm>
            <a:off x="9675323" y="13166229"/>
            <a:ext cx="4201161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b="0"/>
            </a:lvl1pPr>
          </a:lstStyle>
          <a:p>
            <a:r>
              <a:t>Photos: GitHub HPCTraining</a:t>
            </a:r>
          </a:p>
        </p:txBody>
      </p:sp>
      <p:pic>
        <p:nvPicPr>
          <p:cNvPr id="378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1502" y="8613084"/>
            <a:ext cx="1054101" cy="449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9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70504" y="7921282"/>
            <a:ext cx="8877301" cy="5207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rocess of Running A Job On Gra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Process of Running A Job On Grace</a:t>
            </a:r>
          </a:p>
        </p:txBody>
      </p:sp>
      <p:sp>
        <p:nvSpPr>
          <p:cNvPr id="3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383" name="Unlike to your personal computer, Grace will not do things automatically…"/>
          <p:cNvSpPr txBox="1"/>
          <p:nvPr/>
        </p:nvSpPr>
        <p:spPr>
          <a:xfrm>
            <a:off x="311119" y="1383707"/>
            <a:ext cx="14571702" cy="4311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Unlike to your personal computer, Grace will not do things automatically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We will build a list of commands which will include running AlphaFold2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This is called “scripting/building” a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job file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Our job file will contain “directives” and “commands”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Directives</a:t>
            </a:r>
            <a:r>
              <a:t> - tell Grace what resources to use (CPU/GPU/Time/RAM)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Commands</a:t>
            </a:r>
            <a:r>
              <a:t> - will execute programs or lines of code</a:t>
            </a:r>
          </a:p>
        </p:txBody>
      </p:sp>
      <p:pic>
        <p:nvPicPr>
          <p:cNvPr id="38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9939" y="6350024"/>
            <a:ext cx="12368732" cy="683716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6F2F5D-0E1A-1764-BEA8-0F06B92439C4}"/>
              </a:ext>
            </a:extLst>
          </p:cNvPr>
          <p:cNvSpPr txBox="1"/>
          <p:nvPr/>
        </p:nvSpPr>
        <p:spPr>
          <a:xfrm>
            <a:off x="3317358" y="13187184"/>
            <a:ext cx="15736186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rdlab.cs.upc.edu</a:t>
            </a:r>
            <a:r>
              <a:rPr lang="en-US" sz="2400" b="0" dirty="0"/>
              <a:t>/wp-content/uploads/documentation/manuals/html/</a:t>
            </a:r>
            <a:r>
              <a:rPr lang="en-US" sz="2400" b="0" dirty="0" err="1"/>
              <a:t>manual_rdlab_hpc</a:t>
            </a:r>
            <a:r>
              <a:rPr lang="en-US" sz="2400" b="0" dirty="0"/>
              <a:t>/</a:t>
            </a:r>
            <a:r>
              <a:rPr lang="en-US" sz="2400" b="0" dirty="0" err="1"/>
              <a:t>index.html</a:t>
            </a:r>
            <a:endParaRPr lang="en-US" sz="2400" b="0"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3" grpId="0" build="p" bldLvl="5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The AlphaFold2 Job Scrip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AlphaFold2 Job Script</a:t>
            </a:r>
          </a:p>
        </p:txBody>
      </p:sp>
      <p:sp>
        <p:nvSpPr>
          <p:cNvPr id="3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grpSp>
        <p:nvGrpSpPr>
          <p:cNvPr id="393" name="Group"/>
          <p:cNvGrpSpPr/>
          <p:nvPr/>
        </p:nvGrpSpPr>
        <p:grpSpPr>
          <a:xfrm>
            <a:off x="453068" y="1327835"/>
            <a:ext cx="22899816" cy="1930401"/>
            <a:chOff x="0" y="0"/>
            <a:chExt cx="22899813" cy="1930400"/>
          </a:xfrm>
        </p:grpSpPr>
        <p:pic>
          <p:nvPicPr>
            <p:cNvPr id="391" name="Screenshot 2023-03-15 at 12.38.41.png" descr="Screenshot 2023-03-15 at 12.38.4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344400" cy="1930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2" name="Directives - tells the computer what hardware to use"/>
            <p:cNvSpPr txBox="1"/>
            <p:nvPr/>
          </p:nvSpPr>
          <p:spPr>
            <a:xfrm>
              <a:off x="12592367" y="652006"/>
              <a:ext cx="10307448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Directives </a:t>
              </a:r>
              <a:r>
                <a:rPr>
                  <a:solidFill>
                    <a:srgbClr val="000000"/>
                  </a:solidFill>
                </a:rPr>
                <a:t>- tells the computer what hardware to use</a:t>
              </a:r>
            </a:p>
          </p:txBody>
        </p:sp>
      </p:grpSp>
      <p:grpSp>
        <p:nvGrpSpPr>
          <p:cNvPr id="396" name="Group"/>
          <p:cNvGrpSpPr/>
          <p:nvPr/>
        </p:nvGrpSpPr>
        <p:grpSpPr>
          <a:xfrm>
            <a:off x="453068" y="3302280"/>
            <a:ext cx="9907551" cy="1724532"/>
            <a:chOff x="0" y="0"/>
            <a:chExt cx="9907549" cy="1724530"/>
          </a:xfrm>
        </p:grpSpPr>
        <p:pic>
          <p:nvPicPr>
            <p:cNvPr id="394" name="Screenshot 2023-03-15 at 12.39.29.png" descr="Screenshot 2023-03-15 at 12.39.29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683130"/>
              <a:ext cx="8966200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5" name="Modules - tells the computer what software to use"/>
            <p:cNvSpPr txBox="1"/>
            <p:nvPr/>
          </p:nvSpPr>
          <p:spPr>
            <a:xfrm>
              <a:off x="0" y="0"/>
              <a:ext cx="990755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Modules </a:t>
              </a:r>
              <a:r>
                <a:rPr>
                  <a:solidFill>
                    <a:srgbClr val="000000"/>
                  </a:solidFill>
                </a:rPr>
                <a:t>- tells the computer what software to use</a:t>
              </a:r>
            </a:p>
          </p:txBody>
        </p:sp>
      </p:grpSp>
      <p:grpSp>
        <p:nvGrpSpPr>
          <p:cNvPr id="399" name="Group"/>
          <p:cNvGrpSpPr/>
          <p:nvPr/>
        </p:nvGrpSpPr>
        <p:grpSpPr>
          <a:xfrm>
            <a:off x="453068" y="5049738"/>
            <a:ext cx="9182101" cy="2017543"/>
            <a:chOff x="0" y="0"/>
            <a:chExt cx="9182100" cy="2017542"/>
          </a:xfrm>
        </p:grpSpPr>
        <p:pic>
          <p:nvPicPr>
            <p:cNvPr id="397" name="Screenshot 2023-03-15 at 12.39.40.png" descr="Screenshot 2023-03-15 at 12.39.40.png"/>
            <p:cNvPicPr>
              <a:picLocks noChangeAspect="1"/>
            </p:cNvPicPr>
            <p:nvPr/>
          </p:nvPicPr>
          <p:blipFill>
            <a:blip r:embed="rId4"/>
            <a:srcRect b="65798"/>
            <a:stretch>
              <a:fillRect/>
            </a:stretch>
          </p:blipFill>
          <p:spPr>
            <a:xfrm>
              <a:off x="0" y="649313"/>
              <a:ext cx="9182100" cy="1368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8" name="Variables - our input for the program"/>
            <p:cNvSpPr txBox="1"/>
            <p:nvPr/>
          </p:nvSpPr>
          <p:spPr>
            <a:xfrm>
              <a:off x="0" y="0"/>
              <a:ext cx="7206616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Variables </a:t>
              </a:r>
              <a:r>
                <a:rPr>
                  <a:solidFill>
                    <a:srgbClr val="000000"/>
                  </a:solidFill>
                </a:rPr>
                <a:t>- our input for the program</a:t>
              </a:r>
            </a:p>
          </p:txBody>
        </p:sp>
      </p:grpSp>
      <p:grpSp>
        <p:nvGrpSpPr>
          <p:cNvPr id="402" name="Group"/>
          <p:cNvGrpSpPr/>
          <p:nvPr/>
        </p:nvGrpSpPr>
        <p:grpSpPr>
          <a:xfrm>
            <a:off x="453068" y="7190736"/>
            <a:ext cx="14667714" cy="2223256"/>
            <a:chOff x="0" y="0"/>
            <a:chExt cx="14667712" cy="2223254"/>
          </a:xfrm>
        </p:grpSpPr>
        <p:pic>
          <p:nvPicPr>
            <p:cNvPr id="400" name="Screenshot 2023-03-15 at 12.39.50.png" descr="Screenshot 2023-03-15 at 12.39.50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762754"/>
              <a:ext cx="9144000" cy="1460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1" name="Parameters - “arguments” the program uses, typically specific to your data"/>
            <p:cNvSpPr txBox="1"/>
            <p:nvPr/>
          </p:nvSpPr>
          <p:spPr>
            <a:xfrm>
              <a:off x="0" y="0"/>
              <a:ext cx="14667713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Parameters </a:t>
              </a:r>
              <a:r>
                <a:rPr>
                  <a:solidFill>
                    <a:srgbClr val="000000"/>
                  </a:solidFill>
                </a:rPr>
                <a:t>- “arguments” the program uses, typically specific to your data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453069" y="9462318"/>
            <a:ext cx="9547073" cy="1599141"/>
            <a:chOff x="0" y="0"/>
            <a:chExt cx="9547072" cy="1599140"/>
          </a:xfrm>
        </p:grpSpPr>
        <p:pic>
          <p:nvPicPr>
            <p:cNvPr id="403" name="Screenshot 2023-03-15 at 12.39.59.png" descr="Screenshot 2023-03-15 at 12.39.59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672040"/>
              <a:ext cx="5803900" cy="927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4" name="Variables - specific to the program you are using"/>
            <p:cNvSpPr txBox="1"/>
            <p:nvPr/>
          </p:nvSpPr>
          <p:spPr>
            <a:xfrm>
              <a:off x="0" y="0"/>
              <a:ext cx="9547073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Variables </a:t>
              </a:r>
              <a:r>
                <a:rPr>
                  <a:solidFill>
                    <a:srgbClr val="000000"/>
                  </a:solidFill>
                </a:rPr>
                <a:t>- specific to the program you are using</a:t>
              </a:r>
            </a:p>
          </p:txBody>
        </p:sp>
      </p:grpSp>
      <p:grpSp>
        <p:nvGrpSpPr>
          <p:cNvPr id="409" name="Group"/>
          <p:cNvGrpSpPr/>
          <p:nvPr/>
        </p:nvGrpSpPr>
        <p:grpSpPr>
          <a:xfrm>
            <a:off x="10496571" y="8307047"/>
            <a:ext cx="13840799" cy="5338109"/>
            <a:chOff x="0" y="0"/>
            <a:chExt cx="13840798" cy="5338107"/>
          </a:xfrm>
        </p:grpSpPr>
        <p:pic>
          <p:nvPicPr>
            <p:cNvPr id="406" name="Screenshot 2023-03-15 at 12.40.11.png" descr="Screenshot 2023-03-15 at 12.40.11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646000"/>
              <a:ext cx="12966700" cy="3695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7" name="Screenshot 2023-03-15 at 12.40.21.png" descr="Screenshot 2023-03-15 at 12.40.21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39" y="4334807"/>
              <a:ext cx="8356601" cy="10033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8" name="Commands - specific to the program, and tell the computer what to do"/>
            <p:cNvSpPr txBox="1"/>
            <p:nvPr/>
          </p:nvSpPr>
          <p:spPr>
            <a:xfrm>
              <a:off x="5393" y="0"/>
              <a:ext cx="13835406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Commands </a:t>
              </a:r>
              <a:r>
                <a:rPr>
                  <a:solidFill>
                    <a:srgbClr val="000000"/>
                  </a:solidFill>
                </a:rPr>
                <a:t>- specific to the program, and tell the computer what to do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3" grpId="0" animBg="1" advAuto="0"/>
      <p:bldP spid="396" grpId="0" animBg="1" advAuto="0"/>
      <p:bldP spid="399" grpId="0" animBg="1" advAuto="0"/>
      <p:bldP spid="402" grpId="0" animBg="1" advAuto="0"/>
      <p:bldP spid="405" grpId="0" animBg="1" advAuto="0"/>
      <p:bldP spid="409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Summary</a:t>
            </a:r>
          </a:p>
        </p:txBody>
      </p:sp>
      <p:sp>
        <p:nvSpPr>
          <p:cNvPr id="4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422" name="AlphaFold2 was the first program to be considered a success for protein structure prediction…"/>
          <p:cNvSpPr txBox="1"/>
          <p:nvPr/>
        </p:nvSpPr>
        <p:spPr>
          <a:xfrm>
            <a:off x="913913" y="1577511"/>
            <a:ext cx="18556048" cy="5785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AlphaFold2 was the first program to be considered a success for protein structure prediction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It works on proteins with structural homologs, and those without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Its major limitation is still requiring homologous sequences for accurate structure prediction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Its dependent on two parts: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  <a:defRPr u="sng"/>
            </a:pPr>
            <a:r>
              <a:t>Finding homologous sequences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Finding homologous structures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The confidence of the model is expressed as pLDDT and pAE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When in doubt, run AF2 on your protein, worst that happens is you waste your time</a:t>
            </a:r>
          </a:p>
        </p:txBody>
      </p:sp>
      <p:sp>
        <p:nvSpPr>
          <p:cNvPr id="425" name="Next Time…"/>
          <p:cNvSpPr txBox="1"/>
          <p:nvPr/>
        </p:nvSpPr>
        <p:spPr>
          <a:xfrm>
            <a:off x="710278" y="10986331"/>
            <a:ext cx="7867829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u="sng"/>
            </a:pPr>
            <a:r>
              <a:t>Next Time</a:t>
            </a:r>
            <a:endParaRPr u="none"/>
          </a:p>
          <a:p>
            <a:pPr algn="l">
              <a:defRPr u="sng"/>
            </a:pPr>
            <a:r>
              <a:rPr u="none"/>
              <a:t>We will analyze the predicted structures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2" grpId="0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he Field of Bioinformat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Field of Bioinformatics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983" y="2365197"/>
            <a:ext cx="14400288" cy="10351267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“Omics”-Based…"/>
          <p:cNvSpPr/>
          <p:nvPr/>
        </p:nvSpPr>
        <p:spPr>
          <a:xfrm>
            <a:off x="2505396" y="1231687"/>
            <a:ext cx="5307207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/>
          <a:p>
            <a:pPr>
              <a:defRPr sz="30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“Omics”-Based</a:t>
            </a:r>
          </a:p>
          <a:p>
            <a:pPr marL="416718" indent="-416718" algn="l">
              <a:buSzPct val="145000"/>
              <a:buChar char="•"/>
              <a:defRPr sz="30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Genome</a:t>
            </a:r>
          </a:p>
          <a:p>
            <a:pPr marL="416718" indent="-416718" algn="l">
              <a:buSzPct val="145000"/>
              <a:buChar char="•"/>
              <a:defRPr sz="30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Transcriptome</a:t>
            </a:r>
          </a:p>
          <a:p>
            <a:pPr marL="416718" indent="-416718" algn="l">
              <a:buSzPct val="145000"/>
              <a:buChar char="•"/>
              <a:defRPr sz="30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Proteome</a:t>
            </a:r>
          </a:p>
        </p:txBody>
      </p:sp>
      <p:sp>
        <p:nvSpPr>
          <p:cNvPr id="157" name="Gene/Protein Expression"/>
          <p:cNvSpPr/>
          <p:nvPr/>
        </p:nvSpPr>
        <p:spPr>
          <a:xfrm>
            <a:off x="1160587" y="10151673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Gene/Protein Expression</a:t>
            </a:r>
          </a:p>
        </p:txBody>
      </p:sp>
      <p:sp>
        <p:nvSpPr>
          <p:cNvPr id="158" name="Annotation"/>
          <p:cNvSpPr/>
          <p:nvPr/>
        </p:nvSpPr>
        <p:spPr>
          <a:xfrm>
            <a:off x="-57223" y="5290823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Annotation</a:t>
            </a:r>
          </a:p>
        </p:txBody>
      </p:sp>
      <p:sp>
        <p:nvSpPr>
          <p:cNvPr id="159" name="Molecular Dynamic Simulations"/>
          <p:cNvSpPr/>
          <p:nvPr/>
        </p:nvSpPr>
        <p:spPr>
          <a:xfrm>
            <a:off x="18328154" y="1697198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Molecular Dynamic Simulations</a:t>
            </a:r>
          </a:p>
        </p:txBody>
      </p:sp>
      <p:sp>
        <p:nvSpPr>
          <p:cNvPr id="160" name="Image/Microscopy Analysis"/>
          <p:cNvSpPr/>
          <p:nvPr/>
        </p:nvSpPr>
        <p:spPr>
          <a:xfrm>
            <a:off x="18741941" y="7036949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Image/Microscopy Analysis</a:t>
            </a:r>
          </a:p>
        </p:txBody>
      </p:sp>
      <p:sp>
        <p:nvSpPr>
          <p:cNvPr id="161" name="Structural Proteomics"/>
          <p:cNvSpPr/>
          <p:nvPr/>
        </p:nvSpPr>
        <p:spPr>
          <a:xfrm>
            <a:off x="15429332" y="10862176"/>
            <a:ext cx="5307207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Structural Proteomics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8A194F-ECA2-E46D-E9F8-D790E779B0BC}"/>
              </a:ext>
            </a:extLst>
          </p:cNvPr>
          <p:cNvSpPr txBox="1"/>
          <p:nvPr/>
        </p:nvSpPr>
        <p:spPr>
          <a:xfrm>
            <a:off x="4598802" y="11991168"/>
            <a:ext cx="12699522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>
                <a:effectLst/>
                <a:latin typeface="Helvetica Neue" panose="02000503000000020004" pitchFamily="2" charset="0"/>
              </a:rPr>
              <a:t>De Maio, C., et al. (2018). Text Mining Basics in Bioinformatics.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 advAuto="0"/>
      <p:bldP spid="156" grpId="0" animBg="1" advAuto="0"/>
      <p:bldP spid="157" grpId="0" animBg="1" advAuto="0"/>
      <p:bldP spid="158" grpId="0" animBg="1" advAuto="0"/>
      <p:bldP spid="159" grpId="0" animBg="1" advAuto="0"/>
      <p:bldP spid="160" grpId="0" animBg="1" advAuto="0"/>
      <p:bldP spid="161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What Does Protein Structure Tell U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Protein Structure Tell Us?</a:t>
            </a:r>
          </a:p>
        </p:txBody>
      </p: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165" name="Structure = Function → Function = Structure…"/>
          <p:cNvSpPr txBox="1"/>
          <p:nvPr/>
        </p:nvSpPr>
        <p:spPr>
          <a:xfrm>
            <a:off x="544459" y="1928902"/>
            <a:ext cx="8990509" cy="4180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lnSpc>
                <a:spcPct val="120000"/>
              </a:lnSpc>
              <a:defRPr u="sng">
                <a:solidFill>
                  <a:schemeClr val="accent5">
                    <a:lumOff val="-29866"/>
                  </a:schemeClr>
                </a:solidFill>
              </a:defRPr>
            </a:pPr>
            <a:r>
              <a:t>Structure = Function → Function = Structure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visualizing binding interface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location of allosteric inhibition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conformational changes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molecular scaffold for molecular docking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mutational design</a:t>
            </a:r>
          </a:p>
          <a:p>
            <a:pPr marL="889000" lvl="1" indent="-444500" algn="l">
              <a:lnSpc>
                <a:spcPct val="120000"/>
              </a:lnSpc>
              <a:buSzPct val="145000"/>
              <a:buChar char="•"/>
            </a:pPr>
            <a:r>
              <a:t>MANY OTHER FACETS…</a:t>
            </a:r>
          </a:p>
        </p:txBody>
      </p:sp>
      <p:grpSp>
        <p:nvGrpSpPr>
          <p:cNvPr id="168" name="Group"/>
          <p:cNvGrpSpPr/>
          <p:nvPr/>
        </p:nvGrpSpPr>
        <p:grpSpPr>
          <a:xfrm>
            <a:off x="1695784" y="6628731"/>
            <a:ext cx="6019801" cy="6603150"/>
            <a:chOff x="0" y="0"/>
            <a:chExt cx="6019800" cy="6603148"/>
          </a:xfrm>
        </p:grpSpPr>
        <p:pic>
          <p:nvPicPr>
            <p:cNvPr id="16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019800" cy="6019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7" name="SARS-COV-2"/>
            <p:cNvSpPr txBox="1"/>
            <p:nvPr/>
          </p:nvSpPr>
          <p:spPr>
            <a:xfrm>
              <a:off x="1712709" y="5989053"/>
              <a:ext cx="2594382" cy="6140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b="0"/>
              </a:lvl1pPr>
            </a:lstStyle>
            <a:p>
              <a:r>
                <a:t>SARS-COV-2</a:t>
              </a:r>
            </a:p>
          </p:txBody>
        </p:sp>
      </p:grpSp>
      <p:pic>
        <p:nvPicPr>
          <p:cNvPr id="16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2172" y="2173613"/>
            <a:ext cx="11996009" cy="1070643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B1BF7C-C0A7-C9D7-D4AA-71FE9A8B4341}"/>
              </a:ext>
            </a:extLst>
          </p:cNvPr>
          <p:cNvSpPr txBox="1"/>
          <p:nvPr/>
        </p:nvSpPr>
        <p:spPr>
          <a:xfrm>
            <a:off x="-4581953" y="11325433"/>
            <a:ext cx="12195544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www.acc.org</a:t>
            </a:r>
            <a:r>
              <a:rPr lang="en-US" sz="2400" b="0" dirty="0"/>
              <a:t>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7C364-9367-946F-E908-D445CB605D17}"/>
              </a:ext>
            </a:extLst>
          </p:cNvPr>
          <p:cNvSpPr txBox="1"/>
          <p:nvPr/>
        </p:nvSpPr>
        <p:spPr>
          <a:xfrm>
            <a:off x="7432158" y="12880052"/>
            <a:ext cx="1840495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>
                <a:effectLst/>
                <a:latin typeface="Helvetica Neue" panose="02000503000000020004" pitchFamily="2" charset="0"/>
              </a:rPr>
              <a:t>Taka, E., et al. (2021). </a:t>
            </a:r>
            <a:r>
              <a:rPr lang="en-US" sz="2400" b="0" u="sng" dirty="0">
                <a:effectLst/>
                <a:latin typeface="Helvetica Neue" panose="02000503000000020004" pitchFamily="2" charset="0"/>
              </a:rPr>
              <a:t>The Journal of Physical Chemistry B</a:t>
            </a:r>
            <a:r>
              <a:rPr lang="en-US" sz="2400" b="0" dirty="0">
                <a:effectLst/>
                <a:latin typeface="Helvetica Neue" panose="02000503000000020004" pitchFamily="2" charset="0"/>
              </a:rPr>
              <a:t> 125(21): 5537-5548.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 build="p" bldLvl="5" animBg="1" advAuto="0"/>
      <p:bldP spid="168" grpId="0" animBg="1" advAuto="0"/>
      <p:bldP spid="169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Basics of 3D Protein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Basics of 3D Protein Structure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grpSp>
        <p:nvGrpSpPr>
          <p:cNvPr id="175" name="Group"/>
          <p:cNvGrpSpPr/>
          <p:nvPr/>
        </p:nvGrpSpPr>
        <p:grpSpPr>
          <a:xfrm>
            <a:off x="16450324" y="1814952"/>
            <a:ext cx="6858001" cy="11572480"/>
            <a:chOff x="0" y="0"/>
            <a:chExt cx="6858000" cy="11572478"/>
          </a:xfrm>
        </p:grpSpPr>
        <p:pic>
          <p:nvPicPr>
            <p:cNvPr id="173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858000" cy="111633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https://en.wikipedia.org/wiki/Protein_structure"/>
            <p:cNvSpPr txBox="1"/>
            <p:nvPr/>
          </p:nvSpPr>
          <p:spPr>
            <a:xfrm>
              <a:off x="89535" y="11057493"/>
              <a:ext cx="6678931" cy="514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500" b="0"/>
              </a:lvl1pPr>
            </a:lstStyle>
            <a:p>
              <a:r>
                <a:rPr dirty="0"/>
                <a:t>https://</a:t>
              </a:r>
              <a:r>
                <a:rPr dirty="0" err="1"/>
                <a:t>en.wikipedia.org</a:t>
              </a:r>
              <a:r>
                <a:rPr dirty="0"/>
                <a:t>/wiki/</a:t>
              </a:r>
              <a:r>
                <a:rPr dirty="0" err="1"/>
                <a:t>Protein_structure</a:t>
              </a:r>
              <a:endParaRPr dirty="0"/>
            </a:p>
          </p:txBody>
        </p:sp>
      </p:grpSp>
      <p:sp>
        <p:nvSpPr>
          <p:cNvPr id="176" name="Four Tiers of Protein Structure…"/>
          <p:cNvSpPr txBox="1"/>
          <p:nvPr/>
        </p:nvSpPr>
        <p:spPr>
          <a:xfrm>
            <a:off x="848706" y="2563820"/>
            <a:ext cx="11142194" cy="2994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lnSpc>
                <a:spcPct val="120000"/>
              </a:lnSpc>
              <a:defRPr u="sng"/>
            </a:pPr>
            <a:r>
              <a:t>Four Tiers of Protein Structure</a:t>
            </a:r>
          </a:p>
          <a:p>
            <a:pPr lvl="4" indent="0" algn="l">
              <a:lnSpc>
                <a:spcPct val="120000"/>
              </a:lnSpc>
            </a:pPr>
            <a:r>
              <a:t>     1° - Sequence of AA’s (polypeptides)</a:t>
            </a:r>
          </a:p>
          <a:p>
            <a:pPr lvl="7" indent="0" algn="l">
              <a:lnSpc>
                <a:spcPct val="120000"/>
              </a:lnSpc>
            </a:pPr>
            <a:r>
              <a:t>     2° - Interactions of the carbon backbone of 1°</a:t>
            </a:r>
          </a:p>
          <a:p>
            <a:pPr lvl="8" indent="0" algn="l">
              <a:lnSpc>
                <a:spcPct val="120000"/>
              </a:lnSpc>
            </a:pPr>
            <a:r>
              <a:t>     3° - Folding of 2° onto itself</a:t>
            </a:r>
          </a:p>
          <a:p>
            <a:pPr lvl="8" indent="0" algn="l">
              <a:lnSpc>
                <a:spcPct val="120000"/>
              </a:lnSpc>
            </a:pPr>
            <a:r>
              <a:t>     4° - Multiple 3° units (Monomers) assembling together</a:t>
            </a:r>
          </a:p>
        </p:txBody>
      </p:sp>
      <p:sp>
        <p:nvSpPr>
          <p:cNvPr id="177" name="Different Types of Quaternary Structure"/>
          <p:cNvSpPr txBox="1"/>
          <p:nvPr/>
        </p:nvSpPr>
        <p:spPr>
          <a:xfrm>
            <a:off x="3190302" y="8242220"/>
            <a:ext cx="7753630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/>
            </a:lvl1pPr>
          </a:lstStyle>
          <a:p>
            <a:r>
              <a:t>Different Types of Quaternary Structure</a:t>
            </a:r>
          </a:p>
        </p:txBody>
      </p:sp>
      <p:grpSp>
        <p:nvGrpSpPr>
          <p:cNvPr id="182" name="Group"/>
          <p:cNvGrpSpPr/>
          <p:nvPr/>
        </p:nvGrpSpPr>
        <p:grpSpPr>
          <a:xfrm>
            <a:off x="1008139" y="9304153"/>
            <a:ext cx="1501979" cy="3680249"/>
            <a:chOff x="0" y="0"/>
            <a:chExt cx="1501978" cy="3680248"/>
          </a:xfrm>
        </p:grpSpPr>
        <p:grpSp>
          <p:nvGrpSpPr>
            <p:cNvPr id="180" name="Group"/>
            <p:cNvGrpSpPr/>
            <p:nvPr/>
          </p:nvGrpSpPr>
          <p:grpSpPr>
            <a:xfrm>
              <a:off x="115989" y="0"/>
              <a:ext cx="1270001" cy="2527300"/>
              <a:chOff x="0" y="0"/>
              <a:chExt cx="1270000" cy="2527300"/>
            </a:xfrm>
          </p:grpSpPr>
          <p:sp>
            <p:nvSpPr>
              <p:cNvPr id="178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79" name="A"/>
              <p:cNvSpPr/>
              <p:nvPr/>
            </p:nvSpPr>
            <p:spPr>
              <a:xfrm>
                <a:off x="0" y="1257300"/>
                <a:ext cx="1270001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</p:grpSp>
        <p:sp>
          <p:nvSpPr>
            <p:cNvPr id="181" name="Dimer…"/>
            <p:cNvSpPr txBox="1"/>
            <p:nvPr/>
          </p:nvSpPr>
          <p:spPr>
            <a:xfrm>
              <a:off x="0" y="2558561"/>
              <a:ext cx="1501979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Dimer</a:t>
              </a:r>
            </a:p>
            <a:p>
              <a:r>
                <a:t>(homo)</a:t>
              </a:r>
            </a:p>
          </p:txBody>
        </p:sp>
      </p:grpSp>
      <p:grpSp>
        <p:nvGrpSpPr>
          <p:cNvPr id="187" name="Group"/>
          <p:cNvGrpSpPr/>
          <p:nvPr/>
        </p:nvGrpSpPr>
        <p:grpSpPr>
          <a:xfrm>
            <a:off x="4387597" y="9356687"/>
            <a:ext cx="1645845" cy="3627715"/>
            <a:chOff x="0" y="0"/>
            <a:chExt cx="1645843" cy="3627714"/>
          </a:xfrm>
        </p:grpSpPr>
        <p:grpSp>
          <p:nvGrpSpPr>
            <p:cNvPr id="185" name="Group"/>
            <p:cNvGrpSpPr/>
            <p:nvPr/>
          </p:nvGrpSpPr>
          <p:grpSpPr>
            <a:xfrm>
              <a:off x="187921" y="0"/>
              <a:ext cx="1270001" cy="2543061"/>
              <a:chOff x="0" y="0"/>
              <a:chExt cx="1270000" cy="2543060"/>
            </a:xfrm>
          </p:grpSpPr>
          <p:sp>
            <p:nvSpPr>
              <p:cNvPr id="183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84" name="B"/>
              <p:cNvSpPr/>
              <p:nvPr/>
            </p:nvSpPr>
            <p:spPr>
              <a:xfrm>
                <a:off x="0" y="1273060"/>
                <a:ext cx="1270000" cy="1270001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B</a:t>
                </a:r>
              </a:p>
            </p:txBody>
          </p:sp>
        </p:grpSp>
        <p:sp>
          <p:nvSpPr>
            <p:cNvPr id="186" name="Dimer…"/>
            <p:cNvSpPr txBox="1"/>
            <p:nvPr/>
          </p:nvSpPr>
          <p:spPr>
            <a:xfrm>
              <a:off x="0" y="2506027"/>
              <a:ext cx="1645844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Dimer</a:t>
              </a:r>
            </a:p>
            <a:p>
              <a:r>
                <a:t>(hetero)</a:t>
              </a:r>
            </a:p>
          </p:txBody>
        </p:sp>
      </p:grpSp>
      <p:grpSp>
        <p:nvGrpSpPr>
          <p:cNvPr id="193" name="Group"/>
          <p:cNvGrpSpPr/>
          <p:nvPr/>
        </p:nvGrpSpPr>
        <p:grpSpPr>
          <a:xfrm>
            <a:off x="7478362" y="9300582"/>
            <a:ext cx="2367096" cy="3683820"/>
            <a:chOff x="0" y="0"/>
            <a:chExt cx="2367095" cy="3683818"/>
          </a:xfrm>
        </p:grpSpPr>
        <p:grpSp>
          <p:nvGrpSpPr>
            <p:cNvPr id="191" name="Group"/>
            <p:cNvGrpSpPr/>
            <p:nvPr/>
          </p:nvGrpSpPr>
          <p:grpSpPr>
            <a:xfrm>
              <a:off x="0" y="0"/>
              <a:ext cx="2367096" cy="2527300"/>
              <a:chOff x="0" y="0"/>
              <a:chExt cx="2367095" cy="2527300"/>
            </a:xfrm>
          </p:grpSpPr>
          <p:sp>
            <p:nvSpPr>
              <p:cNvPr id="188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89" name="A"/>
              <p:cNvSpPr/>
              <p:nvPr/>
            </p:nvSpPr>
            <p:spPr>
              <a:xfrm>
                <a:off x="0" y="125730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90" name="A"/>
              <p:cNvSpPr/>
              <p:nvPr/>
            </p:nvSpPr>
            <p:spPr>
              <a:xfrm>
                <a:off x="1097095" y="640100"/>
                <a:ext cx="1270001" cy="1270001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</p:grpSp>
        <p:sp>
          <p:nvSpPr>
            <p:cNvPr id="192" name="Trimer…"/>
            <p:cNvSpPr txBox="1"/>
            <p:nvPr/>
          </p:nvSpPr>
          <p:spPr>
            <a:xfrm>
              <a:off x="197684" y="2562131"/>
              <a:ext cx="1501979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Trimer</a:t>
              </a:r>
            </a:p>
            <a:p>
              <a:r>
                <a:t>(homo)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10835293" y="9304153"/>
            <a:ext cx="2556016" cy="3680249"/>
            <a:chOff x="0" y="0"/>
            <a:chExt cx="2556015" cy="3680248"/>
          </a:xfrm>
        </p:grpSpPr>
        <p:grpSp>
          <p:nvGrpSpPr>
            <p:cNvPr id="198" name="Group"/>
            <p:cNvGrpSpPr/>
            <p:nvPr/>
          </p:nvGrpSpPr>
          <p:grpSpPr>
            <a:xfrm>
              <a:off x="0" y="0"/>
              <a:ext cx="2556016" cy="2595595"/>
              <a:chOff x="0" y="0"/>
              <a:chExt cx="2556015" cy="2595594"/>
            </a:xfrm>
          </p:grpSpPr>
          <p:sp>
            <p:nvSpPr>
              <p:cNvPr id="194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95" name="B"/>
              <p:cNvSpPr/>
              <p:nvPr/>
            </p:nvSpPr>
            <p:spPr>
              <a:xfrm>
                <a:off x="0" y="1273060"/>
                <a:ext cx="1270000" cy="1270001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B</a:t>
                </a:r>
              </a:p>
            </p:txBody>
          </p:sp>
          <p:sp>
            <p:nvSpPr>
              <p:cNvPr id="196" name="A"/>
              <p:cNvSpPr/>
              <p:nvPr/>
            </p:nvSpPr>
            <p:spPr>
              <a:xfrm>
                <a:off x="1260309" y="1325594"/>
                <a:ext cx="1270001" cy="1270001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A</a:t>
                </a:r>
              </a:p>
            </p:txBody>
          </p:sp>
          <p:sp>
            <p:nvSpPr>
              <p:cNvPr id="197" name="B"/>
              <p:cNvSpPr/>
              <p:nvPr/>
            </p:nvSpPr>
            <p:spPr>
              <a:xfrm>
                <a:off x="1286015" y="0"/>
                <a:ext cx="1270001" cy="1270000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t>B</a:t>
                </a:r>
              </a:p>
            </p:txBody>
          </p:sp>
        </p:grpSp>
        <p:sp>
          <p:nvSpPr>
            <p:cNvPr id="199" name="Tetramer…"/>
            <p:cNvSpPr txBox="1"/>
            <p:nvPr/>
          </p:nvSpPr>
          <p:spPr>
            <a:xfrm>
              <a:off x="334994" y="2558561"/>
              <a:ext cx="1886027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Tetramer</a:t>
              </a:r>
            </a:p>
            <a:p>
              <a:r>
                <a:t>(hetero)</a:t>
              </a:r>
            </a:p>
          </p:txBody>
        </p:sp>
      </p:grpSp>
      <p:sp>
        <p:nvSpPr>
          <p:cNvPr id="201" name="Rectangle"/>
          <p:cNvSpPr/>
          <p:nvPr/>
        </p:nvSpPr>
        <p:spPr>
          <a:xfrm>
            <a:off x="16339136" y="3301489"/>
            <a:ext cx="7753630" cy="151905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2" name="Rectangle"/>
          <p:cNvSpPr/>
          <p:nvPr/>
        </p:nvSpPr>
        <p:spPr>
          <a:xfrm>
            <a:off x="16339136" y="4848441"/>
            <a:ext cx="7753630" cy="24284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3" name="Rectangle"/>
          <p:cNvSpPr/>
          <p:nvPr/>
        </p:nvSpPr>
        <p:spPr>
          <a:xfrm>
            <a:off x="16339136" y="7304776"/>
            <a:ext cx="7753630" cy="56401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 animBg="1" advAuto="0"/>
      <p:bldP spid="176" grpId="0" build="p" bldLvl="5" animBg="1" advAuto="0"/>
      <p:bldP spid="177" grpId="0" animBg="1" advAuto="0"/>
      <p:bldP spid="182" grpId="0" animBg="1" advAuto="0"/>
      <p:bldP spid="187" grpId="0" animBg="1" advAuto="0"/>
      <p:bldP spid="193" grpId="0" animBg="1" advAuto="0"/>
      <p:bldP spid="200" grpId="0" animBg="1" advAuto="0"/>
      <p:bldP spid="201" grpId="0" animBg="1" advAuto="0"/>
      <p:bldP spid="202" grpId="0" animBg="1" advAuto="0"/>
      <p:bldP spid="203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Methods for Elucidating Protein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Methods for Elucidating Protein Structure</a:t>
            </a:r>
          </a:p>
        </p:txBody>
      </p:sp>
      <p:sp>
        <p:nvSpPr>
          <p:cNvPr id="20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grpSp>
        <p:nvGrpSpPr>
          <p:cNvPr id="210" name="Group"/>
          <p:cNvGrpSpPr/>
          <p:nvPr/>
        </p:nvGrpSpPr>
        <p:grpSpPr>
          <a:xfrm>
            <a:off x="699861" y="2430872"/>
            <a:ext cx="8125772" cy="10209069"/>
            <a:chOff x="0" y="0"/>
            <a:chExt cx="8125770" cy="10209068"/>
          </a:xfrm>
        </p:grpSpPr>
        <p:pic>
          <p:nvPicPr>
            <p:cNvPr id="207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855069"/>
              <a:ext cx="8125771" cy="57997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8" name="X-Ray Crystallography"/>
            <p:cNvSpPr txBox="1"/>
            <p:nvPr/>
          </p:nvSpPr>
          <p:spPr>
            <a:xfrm>
              <a:off x="1810248" y="0"/>
              <a:ext cx="4505275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X-Ray Crystallography</a:t>
              </a:r>
            </a:p>
          </p:txBody>
        </p:sp>
        <p:sp>
          <p:nvSpPr>
            <p:cNvPr id="209" name="pros:…"/>
            <p:cNvSpPr txBox="1"/>
            <p:nvPr/>
          </p:nvSpPr>
          <p:spPr>
            <a:xfrm>
              <a:off x="152528" y="6610881"/>
              <a:ext cx="5457123" cy="35981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/>
              <a:r>
                <a:t>pros:</a:t>
              </a:r>
            </a:p>
            <a:p>
              <a:pPr marL="444500" indent="-444500" algn="l">
                <a:buSzPct val="145000"/>
                <a:buChar char="•"/>
              </a:pPr>
              <a:r>
                <a:t>widely used</a:t>
              </a:r>
            </a:p>
            <a:p>
              <a:pPr marL="444500" indent="-444500" algn="l">
                <a:buSzPct val="145000"/>
                <a:buChar char="•"/>
              </a:pPr>
              <a:r>
                <a:t>high-throughput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~2.5-1Å resolution</a:t>
              </a:r>
            </a:p>
            <a:p>
              <a:pPr algn="l"/>
              <a:r>
                <a:t>cons: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crystallization process</a:t>
              </a:r>
            </a:p>
            <a:p>
              <a:pPr marL="444500" indent="-444500" algn="l">
                <a:buSzPct val="145000"/>
                <a:buChar char="•"/>
              </a:pPr>
              <a:r>
                <a:t>high variation</a:t>
              </a:r>
            </a:p>
          </p:txBody>
        </p:sp>
      </p:grpSp>
      <p:grpSp>
        <p:nvGrpSpPr>
          <p:cNvPr id="215" name="Group"/>
          <p:cNvGrpSpPr/>
          <p:nvPr/>
        </p:nvGrpSpPr>
        <p:grpSpPr>
          <a:xfrm>
            <a:off x="9682208" y="1071053"/>
            <a:ext cx="6642522" cy="12565838"/>
            <a:chOff x="0" y="0"/>
            <a:chExt cx="6642521" cy="12565836"/>
          </a:xfrm>
        </p:grpSpPr>
        <p:grpSp>
          <p:nvGrpSpPr>
            <p:cNvPr id="213" name="Group"/>
            <p:cNvGrpSpPr/>
            <p:nvPr/>
          </p:nvGrpSpPr>
          <p:grpSpPr>
            <a:xfrm>
              <a:off x="47858" y="-1"/>
              <a:ext cx="5711415" cy="8014659"/>
              <a:chOff x="0" y="0"/>
              <a:chExt cx="5711413" cy="8014657"/>
            </a:xfrm>
          </p:grpSpPr>
          <p:pic>
            <p:nvPicPr>
              <p:cNvPr id="211" name="IMG_1414.jpeg" descr="IMG_1414.jpeg"/>
              <p:cNvPicPr>
                <a:picLocks noChangeAspect="1"/>
              </p:cNvPicPr>
              <p:nvPr/>
            </p:nvPicPr>
            <p:blipFill>
              <a:blip r:embed="rId3"/>
              <a:srcRect t="1668" b="4052"/>
              <a:stretch>
                <a:fillRect/>
              </a:stretch>
            </p:blipFill>
            <p:spPr>
              <a:xfrm>
                <a:off x="0" y="835105"/>
                <a:ext cx="5711414" cy="717955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2" name="NMR Spectroscopy"/>
              <p:cNvSpPr txBox="1"/>
              <p:nvPr/>
            </p:nvSpPr>
            <p:spPr>
              <a:xfrm>
                <a:off x="899952" y="0"/>
                <a:ext cx="3911524" cy="6263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r>
                  <a:t>NMR Spectroscopy</a:t>
                </a:r>
              </a:p>
            </p:txBody>
          </p:sp>
        </p:grpSp>
        <p:sp>
          <p:nvSpPr>
            <p:cNvPr id="214" name="pros:…"/>
            <p:cNvSpPr txBox="1"/>
            <p:nvPr/>
          </p:nvSpPr>
          <p:spPr>
            <a:xfrm>
              <a:off x="0" y="7977050"/>
              <a:ext cx="6642522" cy="45887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/>
              <a:r>
                <a:t>pros: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native state</a:t>
              </a:r>
            </a:p>
            <a:p>
              <a:pPr marL="444500" indent="-444500" algn="l">
                <a:buSzPct val="145000"/>
                <a:buChar char="•"/>
              </a:pPr>
              <a:r>
                <a:t>non-destructive</a:t>
              </a:r>
            </a:p>
            <a:p>
              <a:pPr marL="444500" indent="-444500" algn="l">
                <a:buSzPct val="145000"/>
                <a:buChar char="•"/>
              </a:pPr>
              <a:r>
                <a:t>real-time</a:t>
              </a:r>
            </a:p>
            <a:p>
              <a:pPr algn="l"/>
              <a:r>
                <a:t>cons: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only works on “small” proteins</a:t>
              </a:r>
            </a:p>
            <a:p>
              <a:pPr marL="889000" lvl="1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&lt;100kDa</a:t>
              </a:r>
            </a:p>
            <a:p>
              <a:pPr marL="444500" indent="-444500" algn="l">
                <a:buSzPct val="145000"/>
                <a:buChar char="•"/>
              </a:pPr>
              <a:r>
                <a:t>high [protein]</a:t>
              </a:r>
            </a:p>
            <a:p>
              <a:pPr marL="444500" indent="-444500" algn="l">
                <a:buSzPct val="145000"/>
                <a:buChar char="•"/>
              </a:pPr>
              <a:r>
                <a:t>$$$ maintenance</a:t>
              </a:r>
            </a:p>
          </p:txBody>
        </p:sp>
      </p:grpSp>
      <p:grpSp>
        <p:nvGrpSpPr>
          <p:cNvPr id="220" name="Group"/>
          <p:cNvGrpSpPr/>
          <p:nvPr/>
        </p:nvGrpSpPr>
        <p:grpSpPr>
          <a:xfrm>
            <a:off x="17295524" y="1805127"/>
            <a:ext cx="6642522" cy="11825414"/>
            <a:chOff x="0" y="-228600"/>
            <a:chExt cx="6642521" cy="11825413"/>
          </a:xfrm>
        </p:grpSpPr>
        <p:grpSp>
          <p:nvGrpSpPr>
            <p:cNvPr id="218" name="Group"/>
            <p:cNvGrpSpPr/>
            <p:nvPr/>
          </p:nvGrpSpPr>
          <p:grpSpPr>
            <a:xfrm>
              <a:off x="6342" y="-228601"/>
              <a:ext cx="6213869" cy="7280585"/>
              <a:chOff x="0" y="-228599"/>
              <a:chExt cx="6213867" cy="7280583"/>
            </a:xfrm>
          </p:grpSpPr>
          <p:pic>
            <p:nvPicPr>
              <p:cNvPr id="216" name="Image" descr="Image"/>
              <p:cNvPicPr>
                <a:picLocks noChangeAspect="1"/>
              </p:cNvPicPr>
              <p:nvPr/>
            </p:nvPicPr>
            <p:blipFill>
              <a:blip r:embed="rId4"/>
              <a:srcRect b="16277"/>
              <a:stretch>
                <a:fillRect/>
              </a:stretch>
            </p:blipFill>
            <p:spPr>
              <a:xfrm>
                <a:off x="0" y="433162"/>
                <a:ext cx="6213868" cy="6618822"/>
              </a:xfrm>
              <a:prstGeom prst="rect">
                <a:avLst/>
              </a:prstGeom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</p:pic>
          <p:sp>
            <p:nvSpPr>
              <p:cNvPr id="217" name="Cryo-EM"/>
              <p:cNvSpPr txBox="1"/>
              <p:nvPr/>
            </p:nvSpPr>
            <p:spPr>
              <a:xfrm>
                <a:off x="2171238" y="-228600"/>
                <a:ext cx="1871396" cy="6263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r>
                  <a:t>Cryo-EM</a:t>
                </a:r>
              </a:p>
            </p:txBody>
          </p:sp>
        </p:grpSp>
        <p:sp>
          <p:nvSpPr>
            <p:cNvPr id="219" name="pros:…"/>
            <p:cNvSpPr txBox="1"/>
            <p:nvPr/>
          </p:nvSpPr>
          <p:spPr>
            <a:xfrm>
              <a:off x="0" y="7008026"/>
              <a:ext cx="6642522" cy="45887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/>
              <a:r>
                <a:t>pros: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large proteins/complexes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near-native state</a:t>
              </a:r>
            </a:p>
            <a:p>
              <a:pPr algn="l"/>
              <a:r>
                <a:t>cons:</a:t>
              </a:r>
            </a:p>
            <a:p>
              <a:pPr marL="444500" indent="-444500" algn="l">
                <a:buSzPct val="145000"/>
                <a:buChar char="•"/>
              </a:pPr>
              <a:r>
                <a:t>only works on “large” proteins</a:t>
              </a:r>
            </a:p>
            <a:p>
              <a:pPr marL="889000" lvl="1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&gt;200kDa</a:t>
              </a:r>
            </a:p>
            <a:p>
              <a:pPr marL="444500" indent="-444500" algn="l">
                <a:buSzPct val="145000"/>
                <a:buChar char="•"/>
              </a:pPr>
              <a:r>
                <a:t>freezing samples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computationally intensive</a:t>
              </a:r>
            </a:p>
            <a:p>
              <a:pPr marL="444500" indent="-444500" algn="l">
                <a:buSzPct val="145000"/>
                <a:buChar char="•"/>
              </a:pPr>
              <a:r>
                <a:t>$$$ maintenance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AB57377-A588-8DE3-42D0-0C23D54D0A12}"/>
              </a:ext>
            </a:extLst>
          </p:cNvPr>
          <p:cNvSpPr txBox="1"/>
          <p:nvPr/>
        </p:nvSpPr>
        <p:spPr>
          <a:xfrm>
            <a:off x="-876499" y="8599322"/>
            <a:ext cx="1219611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www.businesswire.com</a:t>
            </a:r>
            <a:r>
              <a:rPr lang="en-US" sz="2400" b="0" dirty="0"/>
              <a:t>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CB6C0D-795E-CA5A-F28B-017A39C2DE81}"/>
              </a:ext>
            </a:extLst>
          </p:cNvPr>
          <p:cNvSpPr txBox="1"/>
          <p:nvPr/>
        </p:nvSpPr>
        <p:spPr>
          <a:xfrm>
            <a:off x="14310742" y="8640342"/>
            <a:ext cx="1219611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www.thermoscientific.com</a:t>
            </a:r>
            <a:r>
              <a:rPr lang="en-US" sz="2400" b="0" dirty="0"/>
              <a:t>/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 animBg="1" advAuto="0"/>
      <p:bldP spid="215" grpId="0" animBg="1" advAuto="0"/>
      <p:bldP spid="220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rotein Data Bank (PDB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Protein Data Bank (PDB)</a:t>
            </a:r>
          </a:p>
        </p:txBody>
      </p:sp>
      <p:sp>
        <p:nvSpPr>
          <p:cNvPr id="2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224" name="After we elucidate a structure where does it go?"/>
          <p:cNvSpPr txBox="1"/>
          <p:nvPr/>
        </p:nvSpPr>
        <p:spPr>
          <a:xfrm>
            <a:off x="365433" y="1227693"/>
            <a:ext cx="9449538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After we elucidate a structure where does it go?</a:t>
            </a:r>
          </a:p>
        </p:txBody>
      </p:sp>
      <p:grpSp>
        <p:nvGrpSpPr>
          <p:cNvPr id="228" name="Group"/>
          <p:cNvGrpSpPr/>
          <p:nvPr/>
        </p:nvGrpSpPr>
        <p:grpSpPr>
          <a:xfrm>
            <a:off x="4493534" y="2484593"/>
            <a:ext cx="15396929" cy="8892910"/>
            <a:chOff x="0" y="0"/>
            <a:chExt cx="15396928" cy="8892908"/>
          </a:xfrm>
        </p:grpSpPr>
        <p:pic>
          <p:nvPicPr>
            <p:cNvPr id="226" name="Screen Shot 2022-03-22 at 13.31.54.png" descr="Screen Shot 2022-03-22 at 13.31.54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620684"/>
              <a:ext cx="15396929" cy="82722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7" name="Square"/>
            <p:cNvSpPr/>
            <p:nvPr/>
          </p:nvSpPr>
          <p:spPr>
            <a:xfrm>
              <a:off x="13490674" y="0"/>
              <a:ext cx="1270001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229" name="Most publishing journals require a structure be deposited to the PDB prior to publication of a study!"/>
          <p:cNvSpPr txBox="1"/>
          <p:nvPr/>
        </p:nvSpPr>
        <p:spPr>
          <a:xfrm>
            <a:off x="2068967" y="11950510"/>
            <a:ext cx="19390488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r>
              <a:t>Most publishing journals require a structure be deposited to the PDB prior to publication of a study!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7CE86A-DFD9-DF31-F3B7-FE18AFD2C2B7}"/>
              </a:ext>
            </a:extLst>
          </p:cNvPr>
          <p:cNvSpPr txBox="1"/>
          <p:nvPr/>
        </p:nvSpPr>
        <p:spPr>
          <a:xfrm>
            <a:off x="16156859" y="13162261"/>
            <a:ext cx="12196118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www.wwpdb.org</a:t>
            </a:r>
            <a:r>
              <a:rPr lang="en-US" sz="2400" b="0" dirty="0"/>
              <a:t>/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 animBg="1" advAuto="0"/>
      <p:bldP spid="229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Enter Computers! (Not The One In Your Pocket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Enter Computers! (Not The One In Your Pocket)</a:t>
            </a:r>
          </a:p>
        </p:txBody>
      </p:sp>
      <p:sp>
        <p:nvSpPr>
          <p:cNvPr id="2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234" name="Parameters that MUST be considered:…"/>
          <p:cNvSpPr txBox="1"/>
          <p:nvPr/>
        </p:nvSpPr>
        <p:spPr>
          <a:xfrm>
            <a:off x="544459" y="1764409"/>
            <a:ext cx="10984104" cy="5274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t>Parameters that </a:t>
            </a:r>
            <a:r>
              <a:rPr u="sng">
                <a:solidFill>
                  <a:schemeClr val="accent5">
                    <a:lumOff val="-29866"/>
                  </a:schemeClr>
                </a:solidFill>
              </a:rPr>
              <a:t>MUST</a:t>
            </a:r>
            <a:r>
              <a:t> be considered: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Primary Structure (bond angles)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Secondary Structure (⍺-helix, β-sheet, loops)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Tertiary Structure (folding of secondary structure)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Quaternary Structure (Optional)</a:t>
            </a:r>
          </a:p>
          <a:p>
            <a:pPr algn="l">
              <a:lnSpc>
                <a:spcPct val="120000"/>
              </a:lnSpc>
            </a:pPr>
            <a:endParaRPr/>
          </a:p>
          <a:p>
            <a:pPr algn="l">
              <a:lnSpc>
                <a:spcPct val="120000"/>
              </a:lnSpc>
            </a:pPr>
            <a:r>
              <a:t>3°/4° Structure Have Additional Parameters: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Conserved protein domains</a:t>
            </a:r>
          </a:p>
          <a:p>
            <a:pPr marL="1270000" lvl="1" indent="-635000" algn="l">
              <a:lnSpc>
                <a:spcPct val="120000"/>
              </a:lnSpc>
              <a:buSzPct val="100000"/>
              <a:buAutoNum type="arabicPeriod"/>
            </a:pPr>
            <a:r>
              <a:t>Protein families/superfamilies/clans</a:t>
            </a:r>
          </a:p>
        </p:txBody>
      </p:sp>
      <p:sp>
        <p:nvSpPr>
          <p:cNvPr id="235" name="Ideally, we would like to predict a protein’s 3-D structure given only its AA sequence (1° stucture)"/>
          <p:cNvSpPr txBox="1"/>
          <p:nvPr/>
        </p:nvSpPr>
        <p:spPr>
          <a:xfrm>
            <a:off x="571417" y="7925399"/>
            <a:ext cx="18807711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r>
              <a:t>Ideally, we would like to predict a protein’s 3-D structure given only its AA sequence (1° stucture)</a:t>
            </a:r>
          </a:p>
        </p:txBody>
      </p:sp>
      <p:grpSp>
        <p:nvGrpSpPr>
          <p:cNvPr id="242" name="Group"/>
          <p:cNvGrpSpPr/>
          <p:nvPr/>
        </p:nvGrpSpPr>
        <p:grpSpPr>
          <a:xfrm>
            <a:off x="2539127" y="9437883"/>
            <a:ext cx="6994768" cy="3194305"/>
            <a:chOff x="0" y="0"/>
            <a:chExt cx="6994766" cy="3194303"/>
          </a:xfrm>
        </p:grpSpPr>
        <p:sp>
          <p:nvSpPr>
            <p:cNvPr id="236" name="Algorithm-Based"/>
            <p:cNvSpPr txBox="1"/>
            <p:nvPr/>
          </p:nvSpPr>
          <p:spPr>
            <a:xfrm>
              <a:off x="1562507" y="0"/>
              <a:ext cx="3435224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Algorithm-Based</a:t>
              </a:r>
            </a:p>
          </p:txBody>
        </p:sp>
        <p:sp>
          <p:nvSpPr>
            <p:cNvPr id="237" name="Cube"/>
            <p:cNvSpPr/>
            <p:nvPr/>
          </p:nvSpPr>
          <p:spPr>
            <a:xfrm>
              <a:off x="2191100" y="1015176"/>
              <a:ext cx="2178039" cy="2178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0"/>
                  </a:moveTo>
                  <a:cubicBezTo>
                    <a:pt x="7108" y="0"/>
                    <a:pt x="7018" y="37"/>
                    <a:pt x="6952" y="103"/>
                  </a:cubicBezTo>
                  <a:lnTo>
                    <a:pt x="103" y="6951"/>
                  </a:lnTo>
                  <a:cubicBezTo>
                    <a:pt x="65" y="6989"/>
                    <a:pt x="91" y="7054"/>
                    <a:pt x="145" y="7054"/>
                  </a:cubicBezTo>
                  <a:lnTo>
                    <a:pt x="14172" y="7054"/>
                  </a:lnTo>
                  <a:cubicBezTo>
                    <a:pt x="14214" y="7054"/>
                    <a:pt x="14253" y="7038"/>
                    <a:pt x="14283" y="7008"/>
                  </a:cubicBezTo>
                  <a:lnTo>
                    <a:pt x="21210" y="81"/>
                  </a:lnTo>
                  <a:cubicBezTo>
                    <a:pt x="21240" y="51"/>
                    <a:pt x="21219" y="0"/>
                    <a:pt x="21176" y="0"/>
                  </a:cubicBezTo>
                  <a:lnTo>
                    <a:pt x="7201" y="0"/>
                  </a:lnTo>
                  <a:close/>
                  <a:moveTo>
                    <a:pt x="21571" y="380"/>
                  </a:moveTo>
                  <a:cubicBezTo>
                    <a:pt x="21555" y="373"/>
                    <a:pt x="21534" y="375"/>
                    <a:pt x="21519" y="390"/>
                  </a:cubicBezTo>
                  <a:lnTo>
                    <a:pt x="14597" y="7312"/>
                  </a:lnTo>
                  <a:cubicBezTo>
                    <a:pt x="14564" y="7345"/>
                    <a:pt x="14546" y="7389"/>
                    <a:pt x="14546" y="7435"/>
                  </a:cubicBezTo>
                  <a:lnTo>
                    <a:pt x="14546" y="21490"/>
                  </a:lnTo>
                  <a:cubicBezTo>
                    <a:pt x="14546" y="21530"/>
                    <a:pt x="14594" y="21550"/>
                    <a:pt x="14622" y="21522"/>
                  </a:cubicBezTo>
                  <a:lnTo>
                    <a:pt x="21490" y="14622"/>
                  </a:lnTo>
                  <a:cubicBezTo>
                    <a:pt x="21561" y="14552"/>
                    <a:pt x="21600" y="14457"/>
                    <a:pt x="21600" y="14357"/>
                  </a:cubicBezTo>
                  <a:lnTo>
                    <a:pt x="21600" y="424"/>
                  </a:lnTo>
                  <a:cubicBezTo>
                    <a:pt x="21600" y="402"/>
                    <a:pt x="21588" y="387"/>
                    <a:pt x="21571" y="380"/>
                  </a:cubicBezTo>
                  <a:close/>
                  <a:moveTo>
                    <a:pt x="78" y="7491"/>
                  </a:moveTo>
                  <a:cubicBezTo>
                    <a:pt x="34" y="7491"/>
                    <a:pt x="0" y="7527"/>
                    <a:pt x="0" y="7570"/>
                  </a:cubicBezTo>
                  <a:lnTo>
                    <a:pt x="0" y="21522"/>
                  </a:lnTo>
                  <a:cubicBezTo>
                    <a:pt x="0" y="21566"/>
                    <a:pt x="34" y="21600"/>
                    <a:pt x="78" y="21600"/>
                  </a:cubicBezTo>
                  <a:lnTo>
                    <a:pt x="14030" y="21600"/>
                  </a:lnTo>
                  <a:cubicBezTo>
                    <a:pt x="14073" y="21600"/>
                    <a:pt x="14109" y="21566"/>
                    <a:pt x="14109" y="21522"/>
                  </a:cubicBezTo>
                  <a:lnTo>
                    <a:pt x="14109" y="7570"/>
                  </a:lnTo>
                  <a:cubicBezTo>
                    <a:pt x="14109" y="7527"/>
                    <a:pt x="14073" y="7491"/>
                    <a:pt x="14030" y="7491"/>
                  </a:cubicBezTo>
                  <a:lnTo>
                    <a:pt x="78" y="7491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8" name="Line"/>
            <p:cNvSpPr/>
            <p:nvPr/>
          </p:nvSpPr>
          <p:spPr>
            <a:xfrm>
              <a:off x="1158733" y="2352456"/>
              <a:ext cx="962408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Text Document"/>
            <p:cNvSpPr/>
            <p:nvPr/>
          </p:nvSpPr>
          <p:spPr>
            <a:xfrm>
              <a:off x="0" y="1647483"/>
              <a:ext cx="1088773" cy="140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" y="0"/>
                  </a:moveTo>
                  <a:cubicBezTo>
                    <a:pt x="96" y="0"/>
                    <a:pt x="0" y="72"/>
                    <a:pt x="0" y="162"/>
                  </a:cubicBezTo>
                  <a:lnTo>
                    <a:pt x="0" y="21438"/>
                  </a:lnTo>
                  <a:cubicBezTo>
                    <a:pt x="0" y="21528"/>
                    <a:pt x="96" y="21600"/>
                    <a:pt x="213" y="21600"/>
                  </a:cubicBezTo>
                  <a:lnTo>
                    <a:pt x="21387" y="21600"/>
                  </a:lnTo>
                  <a:cubicBezTo>
                    <a:pt x="21504" y="21600"/>
                    <a:pt x="21600" y="21528"/>
                    <a:pt x="21600" y="21438"/>
                  </a:cubicBezTo>
                  <a:lnTo>
                    <a:pt x="21600" y="5895"/>
                  </a:lnTo>
                  <a:cubicBezTo>
                    <a:pt x="21600" y="5863"/>
                    <a:pt x="21567" y="5837"/>
                    <a:pt x="21525" y="5837"/>
                  </a:cubicBezTo>
                  <a:lnTo>
                    <a:pt x="14257" y="5837"/>
                  </a:lnTo>
                  <a:cubicBezTo>
                    <a:pt x="14140" y="5837"/>
                    <a:pt x="14044" y="5765"/>
                    <a:pt x="14044" y="5674"/>
                  </a:cubicBezTo>
                  <a:lnTo>
                    <a:pt x="14044" y="58"/>
                  </a:lnTo>
                  <a:cubicBezTo>
                    <a:pt x="14044" y="26"/>
                    <a:pt x="14011" y="0"/>
                    <a:pt x="13969" y="0"/>
                  </a:cubicBezTo>
                  <a:lnTo>
                    <a:pt x="213" y="0"/>
                  </a:lnTo>
                  <a:close/>
                  <a:moveTo>
                    <a:pt x="15018" y="86"/>
                  </a:moveTo>
                  <a:cubicBezTo>
                    <a:pt x="14992" y="94"/>
                    <a:pt x="14972" y="114"/>
                    <a:pt x="14972" y="140"/>
                  </a:cubicBezTo>
                  <a:lnTo>
                    <a:pt x="14972" y="4958"/>
                  </a:lnTo>
                  <a:cubicBezTo>
                    <a:pt x="14972" y="5048"/>
                    <a:pt x="15068" y="5120"/>
                    <a:pt x="15185" y="5120"/>
                  </a:cubicBezTo>
                  <a:lnTo>
                    <a:pt x="21419" y="5120"/>
                  </a:lnTo>
                  <a:cubicBezTo>
                    <a:pt x="21486" y="5120"/>
                    <a:pt x="21519" y="5058"/>
                    <a:pt x="21472" y="5021"/>
                  </a:cubicBezTo>
                  <a:lnTo>
                    <a:pt x="15100" y="99"/>
                  </a:lnTo>
                  <a:cubicBezTo>
                    <a:pt x="15077" y="81"/>
                    <a:pt x="15044" y="78"/>
                    <a:pt x="15018" y="86"/>
                  </a:cubicBezTo>
                  <a:close/>
                  <a:moveTo>
                    <a:pt x="3916" y="7813"/>
                  </a:moveTo>
                  <a:lnTo>
                    <a:pt x="17684" y="7813"/>
                  </a:lnTo>
                  <a:cubicBezTo>
                    <a:pt x="17718" y="7813"/>
                    <a:pt x="17747" y="7836"/>
                    <a:pt x="17747" y="7862"/>
                  </a:cubicBezTo>
                  <a:lnTo>
                    <a:pt x="17747" y="8842"/>
                  </a:lnTo>
                  <a:cubicBezTo>
                    <a:pt x="17747" y="8868"/>
                    <a:pt x="17718" y="8890"/>
                    <a:pt x="17684" y="8890"/>
                  </a:cubicBezTo>
                  <a:lnTo>
                    <a:pt x="3916" y="8890"/>
                  </a:lnTo>
                  <a:cubicBezTo>
                    <a:pt x="3882" y="8890"/>
                    <a:pt x="3853" y="8868"/>
                    <a:pt x="3853" y="8842"/>
                  </a:cubicBezTo>
                  <a:lnTo>
                    <a:pt x="3853" y="7862"/>
                  </a:lnTo>
                  <a:cubicBezTo>
                    <a:pt x="3853" y="7836"/>
                    <a:pt x="3882" y="7813"/>
                    <a:pt x="3916" y="7813"/>
                  </a:cubicBezTo>
                  <a:close/>
                  <a:moveTo>
                    <a:pt x="3916" y="10498"/>
                  </a:moveTo>
                  <a:lnTo>
                    <a:pt x="17684" y="10498"/>
                  </a:lnTo>
                  <a:cubicBezTo>
                    <a:pt x="17718" y="10498"/>
                    <a:pt x="17747" y="10520"/>
                    <a:pt x="17747" y="10546"/>
                  </a:cubicBezTo>
                  <a:lnTo>
                    <a:pt x="17747" y="11526"/>
                  </a:lnTo>
                  <a:cubicBezTo>
                    <a:pt x="17747" y="11552"/>
                    <a:pt x="17718" y="11573"/>
                    <a:pt x="17684" y="11573"/>
                  </a:cubicBezTo>
                  <a:lnTo>
                    <a:pt x="3916" y="11573"/>
                  </a:lnTo>
                  <a:cubicBezTo>
                    <a:pt x="3882" y="11573"/>
                    <a:pt x="3853" y="11552"/>
                    <a:pt x="3853" y="11526"/>
                  </a:cubicBezTo>
                  <a:lnTo>
                    <a:pt x="3853" y="10546"/>
                  </a:lnTo>
                  <a:cubicBezTo>
                    <a:pt x="3853" y="10520"/>
                    <a:pt x="3882" y="10498"/>
                    <a:pt x="3916" y="10498"/>
                  </a:cubicBezTo>
                  <a:close/>
                  <a:moveTo>
                    <a:pt x="3916" y="13182"/>
                  </a:moveTo>
                  <a:lnTo>
                    <a:pt x="17684" y="13182"/>
                  </a:lnTo>
                  <a:cubicBezTo>
                    <a:pt x="17718" y="13182"/>
                    <a:pt x="17747" y="13204"/>
                    <a:pt x="17747" y="13230"/>
                  </a:cubicBezTo>
                  <a:lnTo>
                    <a:pt x="17747" y="14210"/>
                  </a:lnTo>
                  <a:cubicBezTo>
                    <a:pt x="17747" y="14237"/>
                    <a:pt x="17718" y="14257"/>
                    <a:pt x="17684" y="14257"/>
                  </a:cubicBezTo>
                  <a:lnTo>
                    <a:pt x="3916" y="14257"/>
                  </a:lnTo>
                  <a:cubicBezTo>
                    <a:pt x="3882" y="14257"/>
                    <a:pt x="3853" y="14237"/>
                    <a:pt x="3853" y="14210"/>
                  </a:cubicBezTo>
                  <a:lnTo>
                    <a:pt x="3853" y="13230"/>
                  </a:lnTo>
                  <a:cubicBezTo>
                    <a:pt x="3853" y="13204"/>
                    <a:pt x="3882" y="13182"/>
                    <a:pt x="3916" y="13182"/>
                  </a:cubicBezTo>
                  <a:close/>
                  <a:moveTo>
                    <a:pt x="3916" y="15866"/>
                  </a:moveTo>
                  <a:lnTo>
                    <a:pt x="17684" y="15866"/>
                  </a:lnTo>
                  <a:cubicBezTo>
                    <a:pt x="17718" y="15866"/>
                    <a:pt x="17747" y="15888"/>
                    <a:pt x="17747" y="15914"/>
                  </a:cubicBezTo>
                  <a:lnTo>
                    <a:pt x="17747" y="16894"/>
                  </a:lnTo>
                  <a:cubicBezTo>
                    <a:pt x="17747" y="16921"/>
                    <a:pt x="17718" y="16941"/>
                    <a:pt x="17684" y="16941"/>
                  </a:cubicBezTo>
                  <a:lnTo>
                    <a:pt x="3916" y="16941"/>
                  </a:lnTo>
                  <a:cubicBezTo>
                    <a:pt x="3882" y="16941"/>
                    <a:pt x="3853" y="16921"/>
                    <a:pt x="3853" y="16894"/>
                  </a:cubicBezTo>
                  <a:lnTo>
                    <a:pt x="3853" y="15914"/>
                  </a:lnTo>
                  <a:cubicBezTo>
                    <a:pt x="3853" y="15888"/>
                    <a:pt x="3882" y="15866"/>
                    <a:pt x="3916" y="1586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Line"/>
            <p:cNvSpPr/>
            <p:nvPr/>
          </p:nvSpPr>
          <p:spPr>
            <a:xfrm>
              <a:off x="4439098" y="2352456"/>
              <a:ext cx="962408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41" name="cyp153.png" descr="cyp153.png"/>
            <p:cNvPicPr>
              <a:picLocks noChangeAspect="1"/>
            </p:cNvPicPr>
            <p:nvPr/>
          </p:nvPicPr>
          <p:blipFill>
            <a:blip r:embed="rId2"/>
            <a:srcRect l="19318" t="19738" r="40423" b="23813"/>
            <a:stretch>
              <a:fillRect/>
            </a:stretch>
          </p:blipFill>
          <p:spPr>
            <a:xfrm>
              <a:off x="5640983" y="1784402"/>
              <a:ext cx="1353784" cy="14099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51" name="Group"/>
          <p:cNvGrpSpPr/>
          <p:nvPr/>
        </p:nvGrpSpPr>
        <p:grpSpPr>
          <a:xfrm>
            <a:off x="14575567" y="9437883"/>
            <a:ext cx="7334894" cy="3871236"/>
            <a:chOff x="0" y="0"/>
            <a:chExt cx="7334892" cy="3871235"/>
          </a:xfrm>
        </p:grpSpPr>
        <p:sp>
          <p:nvSpPr>
            <p:cNvPr id="243" name="Machine Learning (AI)"/>
            <p:cNvSpPr txBox="1"/>
            <p:nvPr/>
          </p:nvSpPr>
          <p:spPr>
            <a:xfrm>
              <a:off x="641273" y="0"/>
              <a:ext cx="4383762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Machine Learning (AI)</a:t>
              </a:r>
            </a:p>
          </p:txBody>
        </p:sp>
        <p:sp>
          <p:nvSpPr>
            <p:cNvPr id="244" name="Line"/>
            <p:cNvSpPr/>
            <p:nvPr/>
          </p:nvSpPr>
          <p:spPr>
            <a:xfrm flipV="1">
              <a:off x="4950377" y="1512484"/>
              <a:ext cx="813324" cy="51452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45" name="cyp153.png" descr="cyp153.png"/>
            <p:cNvPicPr>
              <a:picLocks noChangeAspect="1"/>
            </p:cNvPicPr>
            <p:nvPr/>
          </p:nvPicPr>
          <p:blipFill>
            <a:blip r:embed="rId2"/>
            <a:srcRect l="19318" t="19738" r="40423" b="23813"/>
            <a:stretch>
              <a:fillRect/>
            </a:stretch>
          </p:blipFill>
          <p:spPr>
            <a:xfrm>
              <a:off x="5627486" y="684611"/>
              <a:ext cx="1353785" cy="14099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6" name="Line"/>
            <p:cNvSpPr/>
            <p:nvPr/>
          </p:nvSpPr>
          <p:spPr>
            <a:xfrm>
              <a:off x="1158732" y="2352457"/>
              <a:ext cx="962408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7" name="Text Document"/>
            <p:cNvSpPr/>
            <p:nvPr/>
          </p:nvSpPr>
          <p:spPr>
            <a:xfrm>
              <a:off x="0" y="1647483"/>
              <a:ext cx="1088773" cy="14099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" y="0"/>
                  </a:moveTo>
                  <a:cubicBezTo>
                    <a:pt x="96" y="0"/>
                    <a:pt x="0" y="72"/>
                    <a:pt x="0" y="162"/>
                  </a:cubicBezTo>
                  <a:lnTo>
                    <a:pt x="0" y="21438"/>
                  </a:lnTo>
                  <a:cubicBezTo>
                    <a:pt x="0" y="21528"/>
                    <a:pt x="96" y="21600"/>
                    <a:pt x="213" y="21600"/>
                  </a:cubicBezTo>
                  <a:lnTo>
                    <a:pt x="21387" y="21600"/>
                  </a:lnTo>
                  <a:cubicBezTo>
                    <a:pt x="21504" y="21600"/>
                    <a:pt x="21600" y="21528"/>
                    <a:pt x="21600" y="21438"/>
                  </a:cubicBezTo>
                  <a:lnTo>
                    <a:pt x="21600" y="5895"/>
                  </a:lnTo>
                  <a:cubicBezTo>
                    <a:pt x="21600" y="5863"/>
                    <a:pt x="21567" y="5837"/>
                    <a:pt x="21525" y="5837"/>
                  </a:cubicBezTo>
                  <a:lnTo>
                    <a:pt x="14257" y="5837"/>
                  </a:lnTo>
                  <a:cubicBezTo>
                    <a:pt x="14140" y="5837"/>
                    <a:pt x="14044" y="5765"/>
                    <a:pt x="14044" y="5674"/>
                  </a:cubicBezTo>
                  <a:lnTo>
                    <a:pt x="14044" y="58"/>
                  </a:lnTo>
                  <a:cubicBezTo>
                    <a:pt x="14044" y="26"/>
                    <a:pt x="14011" y="0"/>
                    <a:pt x="13969" y="0"/>
                  </a:cubicBezTo>
                  <a:lnTo>
                    <a:pt x="213" y="0"/>
                  </a:lnTo>
                  <a:close/>
                  <a:moveTo>
                    <a:pt x="15018" y="86"/>
                  </a:moveTo>
                  <a:cubicBezTo>
                    <a:pt x="14992" y="94"/>
                    <a:pt x="14972" y="114"/>
                    <a:pt x="14972" y="140"/>
                  </a:cubicBezTo>
                  <a:lnTo>
                    <a:pt x="14972" y="4958"/>
                  </a:lnTo>
                  <a:cubicBezTo>
                    <a:pt x="14972" y="5048"/>
                    <a:pt x="15068" y="5120"/>
                    <a:pt x="15185" y="5120"/>
                  </a:cubicBezTo>
                  <a:lnTo>
                    <a:pt x="21419" y="5120"/>
                  </a:lnTo>
                  <a:cubicBezTo>
                    <a:pt x="21486" y="5120"/>
                    <a:pt x="21519" y="5058"/>
                    <a:pt x="21472" y="5021"/>
                  </a:cubicBezTo>
                  <a:lnTo>
                    <a:pt x="15100" y="99"/>
                  </a:lnTo>
                  <a:cubicBezTo>
                    <a:pt x="15077" y="81"/>
                    <a:pt x="15044" y="78"/>
                    <a:pt x="15018" y="86"/>
                  </a:cubicBezTo>
                  <a:close/>
                  <a:moveTo>
                    <a:pt x="3916" y="7813"/>
                  </a:moveTo>
                  <a:lnTo>
                    <a:pt x="17684" y="7813"/>
                  </a:lnTo>
                  <a:cubicBezTo>
                    <a:pt x="17718" y="7813"/>
                    <a:pt x="17747" y="7836"/>
                    <a:pt x="17747" y="7862"/>
                  </a:cubicBezTo>
                  <a:lnTo>
                    <a:pt x="17747" y="8842"/>
                  </a:lnTo>
                  <a:cubicBezTo>
                    <a:pt x="17747" y="8868"/>
                    <a:pt x="17718" y="8890"/>
                    <a:pt x="17684" y="8890"/>
                  </a:cubicBezTo>
                  <a:lnTo>
                    <a:pt x="3916" y="8890"/>
                  </a:lnTo>
                  <a:cubicBezTo>
                    <a:pt x="3882" y="8890"/>
                    <a:pt x="3853" y="8868"/>
                    <a:pt x="3853" y="8842"/>
                  </a:cubicBezTo>
                  <a:lnTo>
                    <a:pt x="3853" y="7862"/>
                  </a:lnTo>
                  <a:cubicBezTo>
                    <a:pt x="3853" y="7836"/>
                    <a:pt x="3882" y="7813"/>
                    <a:pt x="3916" y="7813"/>
                  </a:cubicBezTo>
                  <a:close/>
                  <a:moveTo>
                    <a:pt x="3916" y="10498"/>
                  </a:moveTo>
                  <a:lnTo>
                    <a:pt x="17684" y="10498"/>
                  </a:lnTo>
                  <a:cubicBezTo>
                    <a:pt x="17718" y="10498"/>
                    <a:pt x="17747" y="10520"/>
                    <a:pt x="17747" y="10546"/>
                  </a:cubicBezTo>
                  <a:lnTo>
                    <a:pt x="17747" y="11526"/>
                  </a:lnTo>
                  <a:cubicBezTo>
                    <a:pt x="17747" y="11552"/>
                    <a:pt x="17718" y="11573"/>
                    <a:pt x="17684" y="11573"/>
                  </a:cubicBezTo>
                  <a:lnTo>
                    <a:pt x="3916" y="11573"/>
                  </a:lnTo>
                  <a:cubicBezTo>
                    <a:pt x="3882" y="11573"/>
                    <a:pt x="3853" y="11552"/>
                    <a:pt x="3853" y="11526"/>
                  </a:cubicBezTo>
                  <a:lnTo>
                    <a:pt x="3853" y="10546"/>
                  </a:lnTo>
                  <a:cubicBezTo>
                    <a:pt x="3853" y="10520"/>
                    <a:pt x="3882" y="10498"/>
                    <a:pt x="3916" y="10498"/>
                  </a:cubicBezTo>
                  <a:close/>
                  <a:moveTo>
                    <a:pt x="3916" y="13182"/>
                  </a:moveTo>
                  <a:lnTo>
                    <a:pt x="17684" y="13182"/>
                  </a:lnTo>
                  <a:cubicBezTo>
                    <a:pt x="17718" y="13182"/>
                    <a:pt x="17747" y="13204"/>
                    <a:pt x="17747" y="13230"/>
                  </a:cubicBezTo>
                  <a:lnTo>
                    <a:pt x="17747" y="14210"/>
                  </a:lnTo>
                  <a:cubicBezTo>
                    <a:pt x="17747" y="14237"/>
                    <a:pt x="17718" y="14257"/>
                    <a:pt x="17684" y="14257"/>
                  </a:cubicBezTo>
                  <a:lnTo>
                    <a:pt x="3916" y="14257"/>
                  </a:lnTo>
                  <a:cubicBezTo>
                    <a:pt x="3882" y="14257"/>
                    <a:pt x="3853" y="14237"/>
                    <a:pt x="3853" y="14210"/>
                  </a:cubicBezTo>
                  <a:lnTo>
                    <a:pt x="3853" y="13230"/>
                  </a:lnTo>
                  <a:cubicBezTo>
                    <a:pt x="3853" y="13204"/>
                    <a:pt x="3882" y="13182"/>
                    <a:pt x="3916" y="13182"/>
                  </a:cubicBezTo>
                  <a:close/>
                  <a:moveTo>
                    <a:pt x="3916" y="15866"/>
                  </a:moveTo>
                  <a:lnTo>
                    <a:pt x="17684" y="15866"/>
                  </a:lnTo>
                  <a:cubicBezTo>
                    <a:pt x="17718" y="15866"/>
                    <a:pt x="17747" y="15888"/>
                    <a:pt x="17747" y="15914"/>
                  </a:cubicBezTo>
                  <a:lnTo>
                    <a:pt x="17747" y="16894"/>
                  </a:lnTo>
                  <a:cubicBezTo>
                    <a:pt x="17747" y="16921"/>
                    <a:pt x="17718" y="16941"/>
                    <a:pt x="17684" y="16941"/>
                  </a:cubicBezTo>
                  <a:lnTo>
                    <a:pt x="3916" y="16941"/>
                  </a:lnTo>
                  <a:cubicBezTo>
                    <a:pt x="3882" y="16941"/>
                    <a:pt x="3853" y="16921"/>
                    <a:pt x="3853" y="16894"/>
                  </a:cubicBezTo>
                  <a:lnTo>
                    <a:pt x="3853" y="15914"/>
                  </a:lnTo>
                  <a:cubicBezTo>
                    <a:pt x="3853" y="15888"/>
                    <a:pt x="3882" y="15866"/>
                    <a:pt x="3916" y="1586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3"/>
            <a:srcRect l="21881" t="1917" r="20615" b="4415"/>
            <a:stretch>
              <a:fillRect/>
            </a:stretch>
          </p:blipFill>
          <p:spPr>
            <a:xfrm>
              <a:off x="2113319" y="1135241"/>
              <a:ext cx="2723108" cy="24345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9" name="Line"/>
            <p:cNvSpPr/>
            <p:nvPr/>
          </p:nvSpPr>
          <p:spPr>
            <a:xfrm>
              <a:off x="5003279" y="2595620"/>
              <a:ext cx="865843" cy="420174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50" name="TD2.png" descr="TD2.png"/>
            <p:cNvPicPr>
              <a:picLocks noChangeAspect="1"/>
            </p:cNvPicPr>
            <p:nvPr/>
          </p:nvPicPr>
          <p:blipFill>
            <a:blip r:embed="rId4"/>
            <a:srcRect l="19605" t="13308" r="35257" b="17578"/>
            <a:stretch>
              <a:fillRect/>
            </a:stretch>
          </p:blipFill>
          <p:spPr>
            <a:xfrm>
              <a:off x="5860825" y="2194776"/>
              <a:ext cx="1474068" cy="16764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 build="p" bldLvl="5" animBg="1" advAuto="0"/>
      <p:bldP spid="235" grpId="0" animBg="1" advAuto="0"/>
      <p:bldP spid="242" grpId="0" animBg="1" advAuto="0"/>
      <p:bldP spid="251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Assessing Methods for Protein Structure Predi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Assessing Methods for Protein Structure Prediction</a:t>
            </a:r>
          </a:p>
        </p:txBody>
      </p:sp>
      <p:sp>
        <p:nvSpPr>
          <p:cNvPr id="2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268" name="CASP evaluates current methods of predicting protein structure since 1994."/>
          <p:cNvSpPr txBox="1"/>
          <p:nvPr/>
        </p:nvSpPr>
        <p:spPr>
          <a:xfrm>
            <a:off x="8226379" y="1971675"/>
            <a:ext cx="7931242" cy="1159787"/>
          </a:xfrm>
          <a:prstGeom prst="rect">
            <a:avLst/>
          </a:prstGeom>
          <a:solidFill>
            <a:srgbClr val="D6D5D5"/>
          </a:solidFill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/>
          </a:lstStyle>
          <a:p>
            <a:r>
              <a:t>CASP evaluates current methods of predicting protein structure since 1994.</a:t>
            </a:r>
          </a:p>
        </p:txBody>
      </p:sp>
      <p:pic>
        <p:nvPicPr>
          <p:cNvPr id="26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330" y="1786172"/>
            <a:ext cx="6350001" cy="5321301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2020 was the first year a program met a true success rate (&gt;90%)…"/>
          <p:cNvSpPr txBox="1"/>
          <p:nvPr/>
        </p:nvSpPr>
        <p:spPr>
          <a:xfrm>
            <a:off x="842889" y="7948551"/>
            <a:ext cx="15138934" cy="357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2020 was the first year a program met a true success rate (&gt;90%) 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Google DeepMind’s AlphaFold2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Worked on both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homologous and novel proteins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Only needed to provide the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AA sequence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AlphaFold2 was released under the Apache Common Use license in 2021</a:t>
            </a:r>
          </a:p>
        </p:txBody>
      </p:sp>
      <p:sp>
        <p:nvSpPr>
          <p:cNvPr id="271" name="“These techniques are expensive and slow: it can take hundreds of thousands of dollars and years of trial and error for each protein. AlphaFold can find a protein’s shape in a few days.” - MIT Technology Review"/>
          <p:cNvSpPr txBox="1"/>
          <p:nvPr/>
        </p:nvSpPr>
        <p:spPr>
          <a:xfrm>
            <a:off x="10014040" y="4703762"/>
            <a:ext cx="12792758" cy="2073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spcBef>
                <a:spcPts val="3000"/>
              </a:spcBef>
              <a:defRPr b="0">
                <a:solidFill>
                  <a:srgbClr val="111111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“These techniques are expensive and slow: it can take hundreds of thousands of dollars and years of trial and error for each protein. </a:t>
            </a:r>
            <a:r>
              <a:rPr dirty="0" err="1"/>
              <a:t>AlphaFold</a:t>
            </a:r>
            <a:r>
              <a:rPr dirty="0"/>
              <a:t> can find a protein’s shape in a few days.” - MIT Technology Review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7C1575-C372-1C42-3350-460DE9B4C8A1}"/>
              </a:ext>
            </a:extLst>
          </p:cNvPr>
          <p:cNvSpPr txBox="1"/>
          <p:nvPr/>
        </p:nvSpPr>
        <p:spPr>
          <a:xfrm>
            <a:off x="-2150442" y="7131962"/>
            <a:ext cx="12195544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en.wikipedia.org</a:t>
            </a:r>
            <a:r>
              <a:rPr lang="en-US" sz="2400" b="0" dirty="0"/>
              <a:t>/wiki/CASP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animBg="1" advAuto="0"/>
      <p:bldP spid="270" grpId="0" build="p" bldLvl="5" animBg="1" advAuto="0"/>
      <p:bldP spid="271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AlphaFold2: A Neural Network Trained To Predict Protein 3-D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AlphaFold2: A Neural Network Trained To Predict Protein 3-D Structure</a:t>
            </a:r>
          </a:p>
        </p:txBody>
      </p:sp>
      <p:sp>
        <p:nvSpPr>
          <p:cNvPr id="2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275" name="Screen Shot 2022-03-23 at 13.41.44.png" descr="Screen Shot 2022-03-23 at 13.41.44.png"/>
          <p:cNvPicPr>
            <a:picLocks noChangeAspect="1"/>
          </p:cNvPicPr>
          <p:nvPr/>
        </p:nvPicPr>
        <p:blipFill>
          <a:blip r:embed="rId2"/>
          <a:srcRect t="47053" b="1396"/>
          <a:stretch>
            <a:fillRect/>
          </a:stretch>
        </p:blipFill>
        <p:spPr>
          <a:xfrm>
            <a:off x="-217408" y="6698147"/>
            <a:ext cx="20120537" cy="6663209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First program to ever meet the success rate at CASP…"/>
          <p:cNvSpPr txBox="1"/>
          <p:nvPr/>
        </p:nvSpPr>
        <p:spPr>
          <a:xfrm>
            <a:off x="318069" y="1874166"/>
            <a:ext cx="12628951" cy="2100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First program to ever meet the success rate at CASP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Assessed on alignment of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predicted</a:t>
            </a:r>
            <a:r>
              <a:t> structure to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experimental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AF2 custom value to “quantify” model confidence</a:t>
            </a:r>
          </a:p>
        </p:txBody>
      </p:sp>
      <p:grpSp>
        <p:nvGrpSpPr>
          <p:cNvPr id="279" name="Group"/>
          <p:cNvGrpSpPr/>
          <p:nvPr/>
        </p:nvGrpSpPr>
        <p:grpSpPr>
          <a:xfrm>
            <a:off x="16698057" y="1985199"/>
            <a:ext cx="6198436" cy="12668788"/>
            <a:chOff x="0" y="0"/>
            <a:chExt cx="6198434" cy="12668787"/>
          </a:xfrm>
        </p:grpSpPr>
        <p:pic>
          <p:nvPicPr>
            <p:cNvPr id="277" name="Screen Shot 2022-03-23 at 13.41.44.png" descr="Screen Shot 2022-03-23 at 13.41.44.png"/>
            <p:cNvPicPr>
              <a:picLocks noChangeAspect="1"/>
            </p:cNvPicPr>
            <p:nvPr/>
          </p:nvPicPr>
          <p:blipFill>
            <a:blip r:embed="rId2"/>
            <a:srcRect l="25160" t="5916" r="50548" b="54045"/>
            <a:stretch>
              <a:fillRect/>
            </a:stretch>
          </p:blipFill>
          <p:spPr>
            <a:xfrm>
              <a:off x="0" y="0"/>
              <a:ext cx="4211963" cy="44599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8" name="Jumper, et. al. 2021 Nature."/>
            <p:cNvSpPr/>
            <p:nvPr/>
          </p:nvSpPr>
          <p:spPr>
            <a:xfrm>
              <a:off x="4928434" y="1139878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2500" b="0"/>
              </a:pPr>
              <a:r>
                <a:t>Jumper, </a:t>
              </a:r>
              <a:r>
                <a:rPr i="1"/>
                <a:t>et. al.</a:t>
              </a:r>
              <a:r>
                <a:t> 2021 Nature.</a:t>
              </a:r>
            </a:p>
          </p:txBody>
        </p:sp>
      </p:grpSp>
      <p:sp>
        <p:nvSpPr>
          <p:cNvPr id="280" name="Square"/>
          <p:cNvSpPr/>
          <p:nvPr/>
        </p:nvSpPr>
        <p:spPr>
          <a:xfrm>
            <a:off x="-265546" y="6650789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1" name="Rectangle"/>
          <p:cNvSpPr/>
          <p:nvPr/>
        </p:nvSpPr>
        <p:spPr>
          <a:xfrm>
            <a:off x="16250978" y="1279431"/>
            <a:ext cx="978502" cy="2410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0" animBg="1" advAuto="0"/>
      <p:bldP spid="276" grpId="0" build="p" bldLvl="5" animBg="1" advAuto="0"/>
      <p:bldP spid="279" grpId="0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1242</Words>
  <Application>Microsoft Macintosh PowerPoint</Application>
  <PresentationFormat>Custom</PresentationFormat>
  <Paragraphs>212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Helvetica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Introduction to AlphaFold: Bioinformatics for 3D Protein Structure Prediction</vt:lpstr>
      <vt:lpstr>The Field of Bioinformatics</vt:lpstr>
      <vt:lpstr>What Does Protein Structure Tell Us?</vt:lpstr>
      <vt:lpstr>Basics of 3D Protein Structure</vt:lpstr>
      <vt:lpstr>Methods for Elucidating Protein Structure</vt:lpstr>
      <vt:lpstr>Protein Data Bank (PDB)</vt:lpstr>
      <vt:lpstr>Enter Computers! (Not The One In Your Pocket)</vt:lpstr>
      <vt:lpstr>Assessing Methods for Protein Structure Prediction</vt:lpstr>
      <vt:lpstr>AlphaFold2: A Neural Network Trained To Predict Protein 3-D Structure</vt:lpstr>
      <vt:lpstr>MSA Depedency of AF2</vt:lpstr>
      <vt:lpstr>MPOX (Monkey Pox) </vt:lpstr>
      <vt:lpstr>Assembly of the MPOX-22 Global Outbreak Genome</vt:lpstr>
      <vt:lpstr>Pearson Fasta Format</vt:lpstr>
      <vt:lpstr>Running AlphaFold2 In A Timely Manner</vt:lpstr>
      <vt:lpstr>Architecture of HPC Clusters</vt:lpstr>
      <vt:lpstr>Process of Running A Job On Grace</vt:lpstr>
      <vt:lpstr>The AlphaFold2 Job Script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AlphaFold: Bioinformatics for 3D Protein Structure Prediction</dc:title>
  <cp:lastModifiedBy>Boland, Devon Joseph</cp:lastModifiedBy>
  <cp:revision>7</cp:revision>
  <dcterms:modified xsi:type="dcterms:W3CDTF">2024-01-22T02:24:18Z</dcterms:modified>
</cp:coreProperties>
</file>